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handoutMasterIdLst>
    <p:handoutMasterId r:id="rId63"/>
  </p:handoutMasterIdLst>
  <p:sldIdLst>
    <p:sldId id="282" r:id="rId2"/>
    <p:sldId id="281" r:id="rId3"/>
    <p:sldId id="283" r:id="rId4"/>
    <p:sldId id="284" r:id="rId5"/>
    <p:sldId id="285"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 id="303" r:id="rId24"/>
    <p:sldId id="304" r:id="rId25"/>
    <p:sldId id="305" r:id="rId26"/>
    <p:sldId id="306" r:id="rId27"/>
    <p:sldId id="307" r:id="rId28"/>
    <p:sldId id="308" r:id="rId29"/>
    <p:sldId id="309" r:id="rId30"/>
    <p:sldId id="310" r:id="rId31"/>
    <p:sldId id="311" r:id="rId32"/>
    <p:sldId id="312" r:id="rId33"/>
    <p:sldId id="313" r:id="rId34"/>
    <p:sldId id="314" r:id="rId35"/>
    <p:sldId id="319" r:id="rId36"/>
    <p:sldId id="315" r:id="rId37"/>
    <p:sldId id="317" r:id="rId38"/>
    <p:sldId id="318" r:id="rId39"/>
    <p:sldId id="320" r:id="rId40"/>
    <p:sldId id="321" r:id="rId41"/>
    <p:sldId id="322" r:id="rId42"/>
    <p:sldId id="323" r:id="rId43"/>
    <p:sldId id="324" r:id="rId44"/>
    <p:sldId id="325" r:id="rId45"/>
    <p:sldId id="326" r:id="rId46"/>
    <p:sldId id="327" r:id="rId47"/>
    <p:sldId id="328" r:id="rId48"/>
    <p:sldId id="329" r:id="rId49"/>
    <p:sldId id="330" r:id="rId50"/>
    <p:sldId id="331" r:id="rId51"/>
    <p:sldId id="332" r:id="rId52"/>
    <p:sldId id="333" r:id="rId53"/>
    <p:sldId id="334" r:id="rId54"/>
    <p:sldId id="335" r:id="rId55"/>
    <p:sldId id="336" r:id="rId56"/>
    <p:sldId id="337" r:id="rId57"/>
    <p:sldId id="338" r:id="rId58"/>
    <p:sldId id="339" r:id="rId59"/>
    <p:sldId id="340" r:id="rId60"/>
    <p:sldId id="341" r:id="rId61"/>
    <p:sldId id="270" r:id="rId6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7A069C8-0CF2-4F11-BCA5-E2D05F34D3B8}" type="datetimeFigureOut">
              <a:rPr lang="hu-HU" smtClean="0"/>
              <a:t>2025. 03. 05.</a:t>
            </a:fld>
            <a:endParaRPr lang="hu-HU"/>
          </a:p>
        </p:txBody>
      </p:sp>
      <p:sp>
        <p:nvSpPr>
          <p:cNvPr id="4" name="Élőláb hely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hu-HU"/>
          </a:p>
        </p:txBody>
      </p:sp>
      <p:sp>
        <p:nvSpPr>
          <p:cNvPr id="5" name="Dia számának hely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B91B58C-CAC2-4A47-897E-C5D360662AE3}" type="slidenum">
              <a:rPr lang="hu-HU" smtClean="0"/>
              <a:t>‹#›</a:t>
            </a:fld>
            <a:endParaRPr lang="hu-HU"/>
          </a:p>
        </p:txBody>
      </p:sp>
    </p:spTree>
    <p:extLst>
      <p:ext uri="{BB962C8B-B14F-4D97-AF65-F5344CB8AC3E}">
        <p14:creationId xmlns:p14="http://schemas.microsoft.com/office/powerpoint/2010/main" val="179366848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hu-HU"/>
              <a:t>Mintacím szerkesztése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u-HU"/>
              <a:t>Kattintson ide az alcím mintájának szerkesztéséhez</a:t>
            </a:r>
            <a:endParaRPr lang="en-US" dirty="0"/>
          </a:p>
        </p:txBody>
      </p:sp>
      <p:sp>
        <p:nvSpPr>
          <p:cNvPr id="4" name="Date Placeholder 3"/>
          <p:cNvSpPr>
            <a:spLocks noGrp="1"/>
          </p:cNvSpPr>
          <p:nvPr>
            <p:ph type="dt" sz="half" idx="10"/>
          </p:nvPr>
        </p:nvSpPr>
        <p:spPr/>
        <p:txBody>
          <a:bodyPr/>
          <a:lstStyle/>
          <a:p>
            <a:fld id="{60338C99-4D66-41DC-9A7F-12A57021A89E}" type="datetimeFigureOut">
              <a:rPr lang="hu-HU" smtClean="0"/>
              <a:t>2025. 03. 05.</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2E746AA-C612-4B00-9440-934ECE91BB0C}" type="slidenum">
              <a:rPr lang="hu-HU" smtClean="0"/>
              <a:t>‹#›</a:t>
            </a:fld>
            <a:endParaRPr lang="hu-H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598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60338C99-4D66-41DC-9A7F-12A57021A89E}" type="datetimeFigureOut">
              <a:rPr lang="hu-HU" smtClean="0"/>
              <a:t>2025. 03. 05.</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2E746AA-C612-4B00-9440-934ECE91BB0C}" type="slidenum">
              <a:rPr lang="hu-HU" smtClean="0"/>
              <a:t>‹#›</a:t>
            </a:fld>
            <a:endParaRPr lang="hu-HU"/>
          </a:p>
        </p:txBody>
      </p:sp>
    </p:spTree>
    <p:extLst>
      <p:ext uri="{BB962C8B-B14F-4D97-AF65-F5344CB8AC3E}">
        <p14:creationId xmlns:p14="http://schemas.microsoft.com/office/powerpoint/2010/main" val="1259533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Függőleges cím és szöve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hu-HU"/>
              <a:t>Mintacím szerkesztése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60338C99-4D66-41DC-9A7F-12A57021A89E}" type="datetimeFigureOut">
              <a:rPr lang="hu-HU" smtClean="0"/>
              <a:t>2025. 03. 05.</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2E746AA-C612-4B00-9440-934ECE91BB0C}" type="slidenum">
              <a:rPr lang="hu-HU" smtClean="0"/>
              <a:t>‹#›</a:t>
            </a:fld>
            <a:endParaRPr lang="hu-HU"/>
          </a:p>
        </p:txBody>
      </p:sp>
    </p:spTree>
    <p:extLst>
      <p:ext uri="{BB962C8B-B14F-4D97-AF65-F5344CB8AC3E}">
        <p14:creationId xmlns:p14="http://schemas.microsoft.com/office/powerpoint/2010/main" val="400474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60338C99-4D66-41DC-9A7F-12A57021A89E}" type="datetimeFigureOut">
              <a:rPr lang="hu-HU" smtClean="0"/>
              <a:t>2025. 03. 05.</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2E746AA-C612-4B00-9440-934ECE91BB0C}" type="slidenum">
              <a:rPr lang="hu-HU" smtClean="0"/>
              <a:t>‹#›</a:t>
            </a:fld>
            <a:endParaRPr lang="hu-HU"/>
          </a:p>
        </p:txBody>
      </p:sp>
    </p:spTree>
    <p:extLst>
      <p:ext uri="{BB962C8B-B14F-4D97-AF65-F5344CB8AC3E}">
        <p14:creationId xmlns:p14="http://schemas.microsoft.com/office/powerpoint/2010/main" val="3978603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hu-HU"/>
              <a:t>Mintacím szerkesztése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60338C99-4D66-41DC-9A7F-12A57021A89E}" type="datetimeFigureOut">
              <a:rPr lang="hu-HU" smtClean="0"/>
              <a:t>2025. 03. 05.</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2E746AA-C612-4B00-9440-934ECE91BB0C}" type="slidenum">
              <a:rPr lang="hu-HU" smtClean="0"/>
              <a:t>‹#›</a:t>
            </a:fld>
            <a:endParaRPr lang="hu-H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1846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hu-HU"/>
              <a:t>Mintacím szerkesztése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Date Placeholder 4"/>
          <p:cNvSpPr>
            <a:spLocks noGrp="1"/>
          </p:cNvSpPr>
          <p:nvPr>
            <p:ph type="dt" sz="half" idx="10"/>
          </p:nvPr>
        </p:nvSpPr>
        <p:spPr/>
        <p:txBody>
          <a:bodyPr/>
          <a:lstStyle/>
          <a:p>
            <a:fld id="{60338C99-4D66-41DC-9A7F-12A57021A89E}" type="datetimeFigureOut">
              <a:rPr lang="hu-HU" smtClean="0"/>
              <a:t>2025. 03. 05.</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2E746AA-C612-4B00-9440-934ECE91BB0C}" type="slidenum">
              <a:rPr lang="hu-HU" smtClean="0"/>
              <a:t>‹#›</a:t>
            </a:fld>
            <a:endParaRPr lang="hu-HU"/>
          </a:p>
        </p:txBody>
      </p:sp>
    </p:spTree>
    <p:extLst>
      <p:ext uri="{BB962C8B-B14F-4D97-AF65-F5344CB8AC3E}">
        <p14:creationId xmlns:p14="http://schemas.microsoft.com/office/powerpoint/2010/main" val="4025033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hu-HU"/>
              <a:t>Mintacím szerkesztése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1097280" y="2582334"/>
            <a:ext cx="4937760" cy="3378200"/>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6217920" y="2582334"/>
            <a:ext cx="4937760" cy="3378200"/>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7" name="Date Placeholder 6"/>
          <p:cNvSpPr>
            <a:spLocks noGrp="1"/>
          </p:cNvSpPr>
          <p:nvPr>
            <p:ph type="dt" sz="half" idx="10"/>
          </p:nvPr>
        </p:nvSpPr>
        <p:spPr/>
        <p:txBody>
          <a:bodyPr/>
          <a:lstStyle/>
          <a:p>
            <a:fld id="{60338C99-4D66-41DC-9A7F-12A57021A89E}" type="datetimeFigureOut">
              <a:rPr lang="hu-HU" smtClean="0"/>
              <a:t>2025. 03. 05.</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F2E746AA-C612-4B00-9440-934ECE91BB0C}" type="slidenum">
              <a:rPr lang="hu-HU" smtClean="0"/>
              <a:t>‹#›</a:t>
            </a:fld>
            <a:endParaRPr lang="hu-HU"/>
          </a:p>
        </p:txBody>
      </p:sp>
    </p:spTree>
    <p:extLst>
      <p:ext uri="{BB962C8B-B14F-4D97-AF65-F5344CB8AC3E}">
        <p14:creationId xmlns:p14="http://schemas.microsoft.com/office/powerpoint/2010/main" val="2851814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Date Placeholder 2"/>
          <p:cNvSpPr>
            <a:spLocks noGrp="1"/>
          </p:cNvSpPr>
          <p:nvPr>
            <p:ph type="dt" sz="half" idx="10"/>
          </p:nvPr>
        </p:nvSpPr>
        <p:spPr/>
        <p:txBody>
          <a:bodyPr/>
          <a:lstStyle/>
          <a:p>
            <a:fld id="{60338C99-4D66-41DC-9A7F-12A57021A89E}" type="datetimeFigureOut">
              <a:rPr lang="hu-HU" smtClean="0"/>
              <a:t>2025. 03. 05.</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F2E746AA-C612-4B00-9440-934ECE91BB0C}" type="slidenum">
              <a:rPr lang="hu-HU" smtClean="0"/>
              <a:t>‹#›</a:t>
            </a:fld>
            <a:endParaRPr lang="hu-HU"/>
          </a:p>
        </p:txBody>
      </p:sp>
    </p:spTree>
    <p:extLst>
      <p:ext uri="{BB962C8B-B14F-4D97-AF65-F5344CB8AC3E}">
        <p14:creationId xmlns:p14="http://schemas.microsoft.com/office/powerpoint/2010/main" val="2362087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Üres">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0338C99-4D66-41DC-9A7F-12A57021A89E}" type="datetimeFigureOut">
              <a:rPr lang="hu-HU" smtClean="0"/>
              <a:t>2025. 03. 05.</a:t>
            </a:fld>
            <a:endParaRPr lang="hu-H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u-HU"/>
          </a:p>
        </p:txBody>
      </p:sp>
      <p:sp>
        <p:nvSpPr>
          <p:cNvPr id="9" name="Slide Number Placeholder 8"/>
          <p:cNvSpPr>
            <a:spLocks noGrp="1"/>
          </p:cNvSpPr>
          <p:nvPr>
            <p:ph type="sldNum" sz="quarter" idx="12"/>
          </p:nvPr>
        </p:nvSpPr>
        <p:spPr/>
        <p:txBody>
          <a:bodyPr/>
          <a:lstStyle/>
          <a:p>
            <a:fld id="{F2E746AA-C612-4B00-9440-934ECE91BB0C}" type="slidenum">
              <a:rPr lang="hu-HU" smtClean="0"/>
              <a:t>‹#›</a:t>
            </a:fld>
            <a:endParaRPr lang="hu-HU"/>
          </a:p>
        </p:txBody>
      </p:sp>
    </p:spTree>
    <p:extLst>
      <p:ext uri="{BB962C8B-B14F-4D97-AF65-F5344CB8AC3E}">
        <p14:creationId xmlns:p14="http://schemas.microsoft.com/office/powerpoint/2010/main" val="2249123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artalomrész képaláírással">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hu-HU"/>
              <a:t>Mintacím szerkesztése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0338C99-4D66-41DC-9A7F-12A57021A89E}" type="datetimeFigureOut">
              <a:rPr lang="hu-HU" smtClean="0"/>
              <a:t>2025. 03. 05.</a:t>
            </a:fld>
            <a:endParaRPr lang="hu-H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u-H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2E746AA-C612-4B00-9440-934ECE91BB0C}" type="slidenum">
              <a:rPr lang="hu-HU" smtClean="0"/>
              <a:t>‹#›</a:t>
            </a:fld>
            <a:endParaRPr lang="hu-HU"/>
          </a:p>
        </p:txBody>
      </p:sp>
    </p:spTree>
    <p:extLst>
      <p:ext uri="{BB962C8B-B14F-4D97-AF65-F5344CB8AC3E}">
        <p14:creationId xmlns:p14="http://schemas.microsoft.com/office/powerpoint/2010/main" val="1458179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hu-HU"/>
              <a:t>Mintacím szerkesztése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a:t>Kép beszúrásához kattintson az ikonra</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ate Placeholder 4"/>
          <p:cNvSpPr>
            <a:spLocks noGrp="1"/>
          </p:cNvSpPr>
          <p:nvPr>
            <p:ph type="dt" sz="half" idx="10"/>
          </p:nvPr>
        </p:nvSpPr>
        <p:spPr/>
        <p:txBody>
          <a:bodyPr/>
          <a:lstStyle/>
          <a:p>
            <a:fld id="{60338C99-4D66-41DC-9A7F-12A57021A89E}" type="datetimeFigureOut">
              <a:rPr lang="hu-HU" smtClean="0"/>
              <a:t>2025. 03. 05.</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2E746AA-C612-4B00-9440-934ECE91BB0C}" type="slidenum">
              <a:rPr lang="hu-HU" smtClean="0"/>
              <a:t>‹#›</a:t>
            </a:fld>
            <a:endParaRPr lang="hu-HU"/>
          </a:p>
        </p:txBody>
      </p:sp>
    </p:spTree>
    <p:extLst>
      <p:ext uri="{BB962C8B-B14F-4D97-AF65-F5344CB8AC3E}">
        <p14:creationId xmlns:p14="http://schemas.microsoft.com/office/powerpoint/2010/main" val="2944385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hu-HU"/>
              <a:t>Mintacím szerkesztése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0338C99-4D66-41DC-9A7F-12A57021A89E}" type="datetimeFigureOut">
              <a:rPr lang="hu-HU" smtClean="0"/>
              <a:t>2025. 03. 05.</a:t>
            </a:fld>
            <a:endParaRPr lang="hu-H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u-H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2E746AA-C612-4B00-9440-934ECE91BB0C}" type="slidenum">
              <a:rPr lang="hu-HU" smtClean="0"/>
              <a:t>‹#›</a:t>
            </a:fld>
            <a:endParaRPr lang="hu-H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6759699"/>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bsve.hu/" TargetMode="Externa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7.jpe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kap.gov.hu/hazaijogszabalyok" TargetMode="Externa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7.jpeg"/><Relationship Id="rId4" Type="http://schemas.openxmlformats.org/officeDocument/2006/relationships/image" Target="../media/image6.png"/></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4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4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4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4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4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5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5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5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5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5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5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5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5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5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5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kap.gov.hu/leader" TargetMode="Externa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7.jpeg"/><Relationship Id="rId4" Type="http://schemas.openxmlformats.org/officeDocument/2006/relationships/image" Target="../media/image6.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kap.gov.hu/" TargetMode="Externa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7.jpe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ép 1" descr="BIHARSÁRRÉTlogó">
            <a:extLst>
              <a:ext uri="{FF2B5EF4-FFF2-40B4-BE49-F238E27FC236}">
                <a16:creationId xmlns:a16="http://schemas.microsoft.com/office/drawing/2014/main" id="{E31C1765-502F-1B3E-7593-F141ADE3CCA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21829" y="197905"/>
            <a:ext cx="1251376" cy="1193442"/>
          </a:xfrm>
          <a:prstGeom prst="rect">
            <a:avLst/>
          </a:prstGeom>
          <a:noFill/>
          <a:ln>
            <a:noFill/>
          </a:ln>
        </p:spPr>
      </p:pic>
      <p:pic>
        <p:nvPicPr>
          <p:cNvPr id="3" name="Kép 2">
            <a:extLst>
              <a:ext uri="{FF2B5EF4-FFF2-40B4-BE49-F238E27FC236}">
                <a16:creationId xmlns:a16="http://schemas.microsoft.com/office/drawing/2014/main" id="{675B1123-3AA2-BC9F-FC4A-9BE2B890BAC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65636" y="369175"/>
            <a:ext cx="2829243" cy="1080430"/>
          </a:xfrm>
          <a:prstGeom prst="rect">
            <a:avLst/>
          </a:prstGeom>
          <a:noFill/>
          <a:ln>
            <a:noFill/>
          </a:ln>
        </p:spPr>
      </p:pic>
      <p:pic>
        <p:nvPicPr>
          <p:cNvPr id="4" name="Tartalom helye 3">
            <a:extLst>
              <a:ext uri="{FF2B5EF4-FFF2-40B4-BE49-F238E27FC236}">
                <a16:creationId xmlns:a16="http://schemas.microsoft.com/office/drawing/2014/main" id="{F8716A26-4F3D-AB19-1BA5-3081574F30FC}"/>
              </a:ext>
            </a:extLst>
          </p:cNvPr>
          <p:cNvPicPr>
            <a:picLocks/>
          </p:cNvPicPr>
          <p:nvPr/>
        </p:nvPicPr>
        <p:blipFill rotWithShape="1">
          <a:blip r:embed="rId4" cstate="print">
            <a:extLst>
              <a:ext uri="{28A0092B-C50C-407E-A947-70E740481C1C}">
                <a14:useLocalDpi xmlns:a14="http://schemas.microsoft.com/office/drawing/2010/main" val="0"/>
              </a:ext>
            </a:extLst>
          </a:blip>
          <a:srcRect l="60789"/>
          <a:stretch/>
        </p:blipFill>
        <p:spPr bwMode="auto">
          <a:xfrm>
            <a:off x="818795" y="470774"/>
            <a:ext cx="2158085" cy="707785"/>
          </a:xfrm>
          <a:prstGeom prst="rect">
            <a:avLst/>
          </a:prstGeom>
          <a:noFill/>
          <a:ln>
            <a:noFill/>
          </a:ln>
          <a:extLst>
            <a:ext uri="{53640926-AAD7-44D8-BBD7-CCE9431645EC}">
              <a14:shadowObscured xmlns:a14="http://schemas.microsoft.com/office/drawing/2010/main"/>
            </a:ext>
          </a:extLst>
        </p:spPr>
      </p:pic>
      <p:pic>
        <p:nvPicPr>
          <p:cNvPr id="5" name="image2.jpeg">
            <a:extLst>
              <a:ext uri="{FF2B5EF4-FFF2-40B4-BE49-F238E27FC236}">
                <a16:creationId xmlns:a16="http://schemas.microsoft.com/office/drawing/2014/main" id="{55C04FD3-46EE-99E1-EDB0-D6DB7C591701}"/>
              </a:ext>
            </a:extLst>
          </p:cNvPr>
          <p:cNvPicPr>
            <a:picLocks noChangeAspect="1"/>
          </p:cNvPicPr>
          <p:nvPr/>
        </p:nvPicPr>
        <p:blipFill>
          <a:blip r:embed="rId5" cstate="print"/>
          <a:stretch>
            <a:fillRect/>
          </a:stretch>
        </p:blipFill>
        <p:spPr>
          <a:xfrm>
            <a:off x="290195" y="5925185"/>
            <a:ext cx="2264410" cy="595630"/>
          </a:xfrm>
          <a:prstGeom prst="rect">
            <a:avLst/>
          </a:prstGeom>
        </p:spPr>
      </p:pic>
      <p:sp>
        <p:nvSpPr>
          <p:cNvPr id="7" name="Szövegdoboz 6">
            <a:extLst>
              <a:ext uri="{FF2B5EF4-FFF2-40B4-BE49-F238E27FC236}">
                <a16:creationId xmlns:a16="http://schemas.microsoft.com/office/drawing/2014/main" id="{752F882D-B0DE-F106-2617-762C05E2B632}"/>
              </a:ext>
            </a:extLst>
          </p:cNvPr>
          <p:cNvSpPr txBox="1"/>
          <p:nvPr/>
        </p:nvSpPr>
        <p:spPr>
          <a:xfrm>
            <a:off x="818795" y="1859281"/>
            <a:ext cx="10397845" cy="3170099"/>
          </a:xfrm>
          <a:prstGeom prst="rect">
            <a:avLst/>
          </a:prstGeom>
          <a:noFill/>
        </p:spPr>
        <p:txBody>
          <a:bodyPr wrap="square">
            <a:spAutoFit/>
          </a:bodyPr>
          <a:lstStyle/>
          <a:p>
            <a:pPr algn="ctr"/>
            <a:r>
              <a:rPr lang="hu-HU" sz="2800" b="1" dirty="0">
                <a:latin typeface="Arial" panose="020B0604020202020204" pitchFamily="34" charset="0"/>
                <a:cs typeface="Arial" panose="020B0604020202020204" pitchFamily="34" charset="0"/>
              </a:rPr>
              <a:t>Közösségformáló és élményprogramok támogatása</a:t>
            </a:r>
            <a:br>
              <a:rPr lang="hu-HU" sz="2400" b="1" dirty="0">
                <a:latin typeface="Arial" panose="020B0604020202020204" pitchFamily="34" charset="0"/>
                <a:cs typeface="Arial" panose="020B0604020202020204" pitchFamily="34" charset="0"/>
              </a:rPr>
            </a:br>
            <a:r>
              <a:rPr lang="hu-HU" sz="2400" b="1" dirty="0">
                <a:latin typeface="Arial" panose="020B0604020202020204" pitchFamily="34" charset="0"/>
                <a:cs typeface="Arial" panose="020B0604020202020204" pitchFamily="34" charset="0"/>
              </a:rPr>
              <a:t>KAP-RD57-010-3-25 </a:t>
            </a:r>
          </a:p>
          <a:p>
            <a:pPr algn="ctr"/>
            <a:endParaRPr lang="hu-HU" sz="2400" b="1" dirty="0">
              <a:latin typeface="Arial" panose="020B0604020202020204" pitchFamily="34" charset="0"/>
              <a:cs typeface="Arial" panose="020B0604020202020204" pitchFamily="34" charset="0"/>
            </a:endParaRPr>
          </a:p>
          <a:p>
            <a:pPr algn="ctr"/>
            <a:r>
              <a:rPr lang="hu-HU" sz="2800" b="1" dirty="0">
                <a:latin typeface="Arial" panose="020B0604020202020204" pitchFamily="34" charset="0"/>
                <a:cs typeface="Arial" panose="020B0604020202020204" pitchFamily="34" charset="0"/>
              </a:rPr>
              <a:t>Bihar – Sárrét Vidékfejlesztési Egyesület</a:t>
            </a:r>
          </a:p>
          <a:p>
            <a:pPr algn="ctr"/>
            <a:endParaRPr lang="hu-HU" sz="2400" b="1" dirty="0">
              <a:latin typeface="Arial" panose="020B0604020202020204" pitchFamily="34" charset="0"/>
              <a:cs typeface="Arial" panose="020B0604020202020204" pitchFamily="34" charset="0"/>
            </a:endParaRPr>
          </a:p>
          <a:p>
            <a:pPr algn="ctr"/>
            <a:r>
              <a:rPr lang="hu-HU" sz="2400" b="1" dirty="0">
                <a:latin typeface="Arial" panose="020B0604020202020204" pitchFamily="34" charset="0"/>
                <a:cs typeface="Arial" panose="020B0604020202020204" pitchFamily="34" charset="0"/>
              </a:rPr>
              <a:t>Kiss Gáborné munkaszervezet vezető</a:t>
            </a:r>
          </a:p>
          <a:p>
            <a:pPr algn="ctr"/>
            <a:endParaRPr lang="hu-HU" sz="2400" b="1" dirty="0">
              <a:latin typeface="Arial" panose="020B0604020202020204" pitchFamily="34" charset="0"/>
              <a:cs typeface="Arial" panose="020B0604020202020204" pitchFamily="34" charset="0"/>
            </a:endParaRPr>
          </a:p>
          <a:p>
            <a:pPr algn="ctr"/>
            <a:r>
              <a:rPr lang="hu-HU" sz="2400" dirty="0"/>
              <a:t>Berettyóújfalu, 2025. Február 11.</a:t>
            </a:r>
          </a:p>
        </p:txBody>
      </p:sp>
    </p:spTree>
    <p:extLst>
      <p:ext uri="{BB962C8B-B14F-4D97-AF65-F5344CB8AC3E}">
        <p14:creationId xmlns:p14="http://schemas.microsoft.com/office/powerpoint/2010/main" val="1095732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D0EF30-57CA-A899-C690-132065AA8B7B}"/>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761EFCE0-7473-4338-A61A-86C5A7F1F3F6}"/>
              </a:ext>
            </a:extLst>
          </p:cNvPr>
          <p:cNvSpPr>
            <a:spLocks noGrp="1"/>
          </p:cNvSpPr>
          <p:nvPr>
            <p:ph type="title"/>
          </p:nvPr>
        </p:nvSpPr>
        <p:spPr>
          <a:xfrm>
            <a:off x="2667786" y="575035"/>
            <a:ext cx="6447934" cy="907746"/>
          </a:xfrm>
        </p:spPr>
        <p:txBody>
          <a:bodyPr>
            <a:normAutofit fontScale="90000"/>
          </a:bodyPr>
          <a:lstStyle/>
          <a:p>
            <a:pPr algn="ctr"/>
            <a:r>
              <a:rPr lang="hu-HU" sz="3200" b="1" dirty="0">
                <a:latin typeface="+mn-lt"/>
              </a:rPr>
              <a:t>A művelet műszaki, szakmai tartalmával kapcsolatos elvárások</a:t>
            </a:r>
          </a:p>
        </p:txBody>
      </p:sp>
      <p:sp>
        <p:nvSpPr>
          <p:cNvPr id="3" name="Tartalom helye 2">
            <a:extLst>
              <a:ext uri="{FF2B5EF4-FFF2-40B4-BE49-F238E27FC236}">
                <a16:creationId xmlns:a16="http://schemas.microsoft.com/office/drawing/2014/main" id="{DE102B14-1E40-C7D0-9685-6D0AFD2FFE4F}"/>
              </a:ext>
            </a:extLst>
          </p:cNvPr>
          <p:cNvSpPr>
            <a:spLocks noGrp="1"/>
          </p:cNvSpPr>
          <p:nvPr>
            <p:ph idx="1"/>
          </p:nvPr>
        </p:nvSpPr>
        <p:spPr>
          <a:xfrm>
            <a:off x="838200" y="1737360"/>
            <a:ext cx="10515600" cy="3984710"/>
          </a:xfrm>
        </p:spPr>
        <p:txBody>
          <a:bodyPr>
            <a:normAutofit lnSpcReduction="10000"/>
          </a:bodyPr>
          <a:lstStyle/>
          <a:p>
            <a:pPr algn="just">
              <a:buFont typeface="Wingdings" panose="05000000000000000000" pitchFamily="2" charset="2"/>
              <a:buChar char="Ø"/>
            </a:pPr>
            <a:r>
              <a:rPr lang="hu-HU" sz="2800" dirty="0"/>
              <a:t> A művelet megvalósítását szolgáló gazdasági esemény megtörténtét hitelesen igazoló eredeti dokumentumoknak a kedvezményezett nyilvántartásában fizikailag elkülönítetten, ellenőrzésre alkalmas, rendezett formában rendelkezésre  kell állniuk.</a:t>
            </a:r>
          </a:p>
          <a:p>
            <a:pPr algn="just">
              <a:buFont typeface="Wingdings" panose="05000000000000000000" pitchFamily="2" charset="2"/>
              <a:buChar char="Ø"/>
            </a:pPr>
            <a:r>
              <a:rPr lang="hu-HU" sz="2800" dirty="0"/>
              <a:t>Az agrártámogatási jogviszonyból származó kötelezettség teljesítését meghiúsító elháríthatatlan külső ok (</a:t>
            </a:r>
            <a:r>
              <a:rPr lang="hu-HU" sz="2800" dirty="0" err="1"/>
              <a:t>vis</a:t>
            </a:r>
            <a:r>
              <a:rPr lang="hu-HU" sz="2800" dirty="0"/>
              <a:t> major) bekövetkeztét be kell jelenteni a 23/2024. (IV.9.) AM rendelet alapján.</a:t>
            </a:r>
          </a:p>
          <a:p>
            <a:pPr algn="just">
              <a:buFont typeface="Wingdings" panose="05000000000000000000" pitchFamily="2" charset="2"/>
              <a:buChar char="Ø"/>
            </a:pPr>
            <a:r>
              <a:rPr lang="hu-HU" sz="2800" dirty="0"/>
              <a:t>A támogatási célok megvalósulásának nyomon követése érdekében a kedvezményezettnek eleget kell tennie a monitoring adatszolgáltatási kötelezettségének.</a:t>
            </a:r>
          </a:p>
        </p:txBody>
      </p:sp>
      <p:pic>
        <p:nvPicPr>
          <p:cNvPr id="8" name="Kép 7" descr="BIHARSÁRRÉTlogó">
            <a:extLst>
              <a:ext uri="{FF2B5EF4-FFF2-40B4-BE49-F238E27FC236}">
                <a16:creationId xmlns:a16="http://schemas.microsoft.com/office/drawing/2014/main" id="{315A56F1-1115-37EE-D83E-7084F766C31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E8DBCB8B-EB03-3FC9-74B8-038F12D3FCA3}"/>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8963CB56-4E9F-6B85-0C09-A8497583BB03}"/>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5F025DBC-69DC-4E72-A83C-3605C601D1A4}"/>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3004200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CDAEC8-8E6F-DB91-1E3D-C2A5F586483C}"/>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1E216169-E555-2655-4A58-C91559862D89}"/>
              </a:ext>
            </a:extLst>
          </p:cNvPr>
          <p:cNvSpPr>
            <a:spLocks noGrp="1"/>
          </p:cNvSpPr>
          <p:nvPr>
            <p:ph type="title"/>
          </p:nvPr>
        </p:nvSpPr>
        <p:spPr>
          <a:xfrm>
            <a:off x="2667786" y="575035"/>
            <a:ext cx="6447934" cy="907746"/>
          </a:xfrm>
        </p:spPr>
        <p:txBody>
          <a:bodyPr>
            <a:normAutofit fontScale="90000"/>
          </a:bodyPr>
          <a:lstStyle/>
          <a:p>
            <a:pPr algn="ctr"/>
            <a:r>
              <a:rPr lang="hu-HU" sz="3200" b="1" dirty="0">
                <a:latin typeface="+mn-lt"/>
              </a:rPr>
              <a:t>A művelet műszaki, szakmai tartalmával kapcsolatos elvárások</a:t>
            </a:r>
          </a:p>
        </p:txBody>
      </p:sp>
      <p:sp>
        <p:nvSpPr>
          <p:cNvPr id="3" name="Tartalom helye 2">
            <a:extLst>
              <a:ext uri="{FF2B5EF4-FFF2-40B4-BE49-F238E27FC236}">
                <a16:creationId xmlns:a16="http://schemas.microsoft.com/office/drawing/2014/main" id="{DA58700C-5604-88D0-10FA-D2CD7CBE98CD}"/>
              </a:ext>
            </a:extLst>
          </p:cNvPr>
          <p:cNvSpPr>
            <a:spLocks noGrp="1"/>
          </p:cNvSpPr>
          <p:nvPr>
            <p:ph idx="1"/>
          </p:nvPr>
        </p:nvSpPr>
        <p:spPr>
          <a:xfrm>
            <a:off x="838200" y="1737360"/>
            <a:ext cx="10515600" cy="3984710"/>
          </a:xfrm>
        </p:spPr>
        <p:txBody>
          <a:bodyPr>
            <a:normAutofit lnSpcReduction="10000"/>
          </a:bodyPr>
          <a:lstStyle/>
          <a:p>
            <a:pPr algn="just">
              <a:buFont typeface="Wingdings" panose="05000000000000000000" pitchFamily="2" charset="2"/>
              <a:buChar char="Ø"/>
            </a:pPr>
            <a:r>
              <a:rPr lang="hu-HU" sz="2800" dirty="0"/>
              <a:t> A művelet tervezése és megvalósítása során figyelemmel kell lenni az ÁÚF-ben rögzített Alapjogi Charta érvényesítésével kapcsolatos elvárásokra, valamint a horizontális (környezetvédelmi, esélyegyenlőségi) elvárásokra és követelményekre;</a:t>
            </a:r>
          </a:p>
          <a:p>
            <a:pPr algn="just">
              <a:buFont typeface="Wingdings" panose="05000000000000000000" pitchFamily="2" charset="2"/>
              <a:buChar char="Ø"/>
            </a:pPr>
            <a:r>
              <a:rPr lang="hu-HU" sz="2800" dirty="0"/>
              <a:t>A felhívás keretében kizárólag a felhívásnak, valamint a művelet céljának megfelelő méretű, funkciójú, kialakítású tevékenységek támogathatók;</a:t>
            </a:r>
          </a:p>
          <a:p>
            <a:pPr algn="just">
              <a:buFont typeface="Wingdings" panose="05000000000000000000" pitchFamily="2" charset="2"/>
              <a:buChar char="Ø"/>
            </a:pPr>
            <a:r>
              <a:rPr lang="hu-HU" sz="2800" dirty="0"/>
              <a:t>A kedvezményezettnek a támogatási kérelem mellékleteként projekttervet szükséges benyújtaniuk a felhívás 6. és 7. mellékletei alapján.</a:t>
            </a:r>
          </a:p>
        </p:txBody>
      </p:sp>
      <p:pic>
        <p:nvPicPr>
          <p:cNvPr id="8" name="Kép 7" descr="BIHARSÁRRÉTlogó">
            <a:extLst>
              <a:ext uri="{FF2B5EF4-FFF2-40B4-BE49-F238E27FC236}">
                <a16:creationId xmlns:a16="http://schemas.microsoft.com/office/drawing/2014/main" id="{AAECE347-2F7C-96F4-3976-DEE8451E3AD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BF55D8AC-26B1-9D41-7E49-23644A041181}"/>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0B5F5F15-E4E4-C3FC-BD3F-680C5E5B1CA2}"/>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10E8D1F7-E273-7BD3-F82B-84FFC29A6CA5}"/>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4018097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92CA72-B912-48E2-AB8C-3292EF1CAF63}"/>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FAD4C8FC-13B0-0D07-0B92-22B29F67BCB6}"/>
              </a:ext>
            </a:extLst>
          </p:cNvPr>
          <p:cNvSpPr>
            <a:spLocks noGrp="1"/>
          </p:cNvSpPr>
          <p:nvPr>
            <p:ph type="title"/>
          </p:nvPr>
        </p:nvSpPr>
        <p:spPr>
          <a:xfrm>
            <a:off x="2667786" y="575035"/>
            <a:ext cx="6447934" cy="907746"/>
          </a:xfrm>
        </p:spPr>
        <p:txBody>
          <a:bodyPr>
            <a:normAutofit fontScale="90000"/>
          </a:bodyPr>
          <a:lstStyle/>
          <a:p>
            <a:pPr algn="ctr"/>
            <a:r>
              <a:rPr lang="hu-HU" sz="3200" b="1" dirty="0">
                <a:latin typeface="+mn-lt"/>
              </a:rPr>
              <a:t>A művelet műszaki, szakmai tartalmával kapcsolatos elvárások</a:t>
            </a:r>
          </a:p>
        </p:txBody>
      </p:sp>
      <p:sp>
        <p:nvSpPr>
          <p:cNvPr id="3" name="Tartalom helye 2">
            <a:extLst>
              <a:ext uri="{FF2B5EF4-FFF2-40B4-BE49-F238E27FC236}">
                <a16:creationId xmlns:a16="http://schemas.microsoft.com/office/drawing/2014/main" id="{1715F00F-FB3B-EEC1-3445-EC7EBE6E2418}"/>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800" dirty="0"/>
              <a:t> </a:t>
            </a:r>
            <a:r>
              <a:rPr lang="hu-HU" sz="2800" u="sng" dirty="0"/>
              <a:t>Csak szereléssel járó technológiák beszerzése</a:t>
            </a:r>
            <a:r>
              <a:rPr lang="hu-HU" sz="2800" dirty="0"/>
              <a:t>, csak szereléssel járó fejlesztések esetén (például lámpacsere) elegendő a technológiai leírás és a megvalósítási helyet ábrázoló helyszínrajz, valamint vázrajz benyújtása, építészeti-műszaki tervdokumentáció benyújtására nincs szükség. Adott technológia vagy fejlesztés esetében – amennyiben a technológiai leírás nem tartalmazza – tervezői, kivitelezői vagy forgalmazói nyilatkozatot kell arról benyújtani, hogy az adott tevékenység megvalósítása csak szereléssel jár, építési elemeket nem tartalmaz;</a:t>
            </a:r>
          </a:p>
        </p:txBody>
      </p:sp>
      <p:pic>
        <p:nvPicPr>
          <p:cNvPr id="8" name="Kép 7" descr="BIHARSÁRRÉTlogó">
            <a:extLst>
              <a:ext uri="{FF2B5EF4-FFF2-40B4-BE49-F238E27FC236}">
                <a16:creationId xmlns:a16="http://schemas.microsoft.com/office/drawing/2014/main" id="{33B794A5-8894-5D6E-1FCD-D108990D25E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6524BBE8-1DDE-68A5-8742-6DE447BB0C87}"/>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F2163A52-27E6-A3D9-92FA-3E8A82B0DE5C}"/>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FBD8798B-C122-6AAF-01E0-DF69EB9E1270}"/>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3143541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AE364E-1F2E-CC4A-C016-03357BD71863}"/>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279851AB-5D64-7DF2-092D-D1D4BB6D9947}"/>
              </a:ext>
            </a:extLst>
          </p:cNvPr>
          <p:cNvSpPr>
            <a:spLocks noGrp="1"/>
          </p:cNvSpPr>
          <p:nvPr>
            <p:ph type="title"/>
          </p:nvPr>
        </p:nvSpPr>
        <p:spPr>
          <a:xfrm>
            <a:off x="2667786" y="575035"/>
            <a:ext cx="6447934" cy="907746"/>
          </a:xfrm>
        </p:spPr>
        <p:txBody>
          <a:bodyPr>
            <a:normAutofit fontScale="90000"/>
          </a:bodyPr>
          <a:lstStyle/>
          <a:p>
            <a:pPr algn="ctr"/>
            <a:r>
              <a:rPr lang="hu-HU" sz="3200" b="1" dirty="0">
                <a:latin typeface="+mn-lt"/>
              </a:rPr>
              <a:t>A művelet műszaki, szakmai tartalmával kapcsolatos elvárások</a:t>
            </a:r>
          </a:p>
        </p:txBody>
      </p:sp>
      <p:sp>
        <p:nvSpPr>
          <p:cNvPr id="3" name="Tartalom helye 2">
            <a:extLst>
              <a:ext uri="{FF2B5EF4-FFF2-40B4-BE49-F238E27FC236}">
                <a16:creationId xmlns:a16="http://schemas.microsoft.com/office/drawing/2014/main" id="{13BE44C5-E7FF-C260-F8F9-2E9BECAA75E1}"/>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800" dirty="0"/>
              <a:t> A fenntartási kötelezettség időtartama alatt a támogatással megvalósított beruházás tárgya nem idegeníthető el, nem adható bérbe… (kérdés)</a:t>
            </a:r>
          </a:p>
          <a:p>
            <a:pPr algn="just">
              <a:buFont typeface="Wingdings" panose="05000000000000000000" pitchFamily="2" charset="2"/>
              <a:buChar char="Ø"/>
            </a:pPr>
            <a:r>
              <a:rPr lang="hu-HU" sz="2800" dirty="0"/>
              <a:t>A piaci ár alátámasztásaként nem fogadható el olyan árajánlat, megrendelő, szerződés, utasítás, egyéb kötelezettségvállalás, amely nem független ajánlattevőtől származik;</a:t>
            </a:r>
          </a:p>
          <a:p>
            <a:pPr algn="just">
              <a:buFont typeface="Wingdings" panose="05000000000000000000" pitchFamily="2" charset="2"/>
              <a:buChar char="Ø"/>
            </a:pPr>
            <a:r>
              <a:rPr lang="hu-HU" sz="2800" dirty="0"/>
              <a:t>Szolgáltatás vásárlása esetén (hatósági igazolás, közjegyzői díj, műveletmenedzsment, művelet-előkészítés kivétel) három árajánlat benyújtása szükséges.</a:t>
            </a:r>
          </a:p>
          <a:p>
            <a:pPr marL="201168" lvl="1" indent="0" algn="just">
              <a:buNone/>
            </a:pPr>
            <a:endParaRPr lang="hu-HU" sz="2600" dirty="0"/>
          </a:p>
          <a:p>
            <a:pPr lvl="1" algn="just">
              <a:buFont typeface="Wingdings" panose="05000000000000000000" pitchFamily="2" charset="2"/>
              <a:buChar char="Ø"/>
            </a:pPr>
            <a:endParaRPr lang="hu-HU" sz="2600" dirty="0"/>
          </a:p>
        </p:txBody>
      </p:sp>
      <p:pic>
        <p:nvPicPr>
          <p:cNvPr id="8" name="Kép 7" descr="BIHARSÁRRÉTlogó">
            <a:extLst>
              <a:ext uri="{FF2B5EF4-FFF2-40B4-BE49-F238E27FC236}">
                <a16:creationId xmlns:a16="http://schemas.microsoft.com/office/drawing/2014/main" id="{A6678173-3818-69EF-72DB-1AC1F882760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403CC4CA-F945-2ED6-F89D-628EB73D2640}"/>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0944C038-1017-83A6-FD65-4E3B4F81EE3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2104FD0A-651A-2F58-704F-F17E8141FDBF}"/>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3673099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F28B1F-A232-217F-EC52-91585EA1A361}"/>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08290204-053A-AB3E-20D8-C02D964BAFB3}"/>
              </a:ext>
            </a:extLst>
          </p:cNvPr>
          <p:cNvSpPr>
            <a:spLocks noGrp="1"/>
          </p:cNvSpPr>
          <p:nvPr>
            <p:ph type="title"/>
          </p:nvPr>
        </p:nvSpPr>
        <p:spPr>
          <a:xfrm>
            <a:off x="2667786" y="575035"/>
            <a:ext cx="6447934" cy="907746"/>
          </a:xfrm>
        </p:spPr>
        <p:txBody>
          <a:bodyPr>
            <a:normAutofit fontScale="90000"/>
          </a:bodyPr>
          <a:lstStyle/>
          <a:p>
            <a:pPr algn="ctr"/>
            <a:r>
              <a:rPr lang="hu-HU" sz="3200" b="1" dirty="0">
                <a:latin typeface="+mn-lt"/>
              </a:rPr>
              <a:t>A művelet műszaki, szakmai tartalmával kapcsolatos elvárások</a:t>
            </a:r>
          </a:p>
        </p:txBody>
      </p:sp>
      <p:sp>
        <p:nvSpPr>
          <p:cNvPr id="3" name="Tartalom helye 2">
            <a:extLst>
              <a:ext uri="{FF2B5EF4-FFF2-40B4-BE49-F238E27FC236}">
                <a16:creationId xmlns:a16="http://schemas.microsoft.com/office/drawing/2014/main" id="{7802DAC1-C89E-2AB9-B680-BE98584D6830}"/>
              </a:ext>
            </a:extLst>
          </p:cNvPr>
          <p:cNvSpPr>
            <a:spLocks noGrp="1"/>
          </p:cNvSpPr>
          <p:nvPr>
            <p:ph idx="1"/>
          </p:nvPr>
        </p:nvSpPr>
        <p:spPr>
          <a:xfrm>
            <a:off x="838200" y="1737360"/>
            <a:ext cx="10515600" cy="3984710"/>
          </a:xfrm>
        </p:spPr>
        <p:txBody>
          <a:bodyPr>
            <a:normAutofit fontScale="92500" lnSpcReduction="20000"/>
          </a:bodyPr>
          <a:lstStyle/>
          <a:p>
            <a:pPr algn="just">
              <a:buFont typeface="Wingdings" panose="05000000000000000000" pitchFamily="2" charset="2"/>
              <a:buChar char="Ø"/>
            </a:pPr>
            <a:r>
              <a:rPr lang="hu-HU" sz="3100" dirty="0"/>
              <a:t>Gép, eszköz és technológiai berendezés beszerzése esetén a kedvezményezett a támogatási kérelem mellékleteként köteles benyújtani három, a KAP Vhr. 3. melléklete szerinti tartalmi elemekkel rendelkező, egymástól és a </a:t>
            </a:r>
            <a:r>
              <a:rPr lang="hu-HU" sz="3100" dirty="0" err="1"/>
              <a:t>kedvezményezettől</a:t>
            </a:r>
            <a:r>
              <a:rPr lang="hu-HU" sz="3100" dirty="0"/>
              <a:t> független kibocsátótól származó, azonos funkcióra vonatkozó, összehasonlítható műszaki paraméterekkel rendelkező gépre, eszközre, technológiai berendezésre vonatkozó árajánlatot. A támogatási kérelemben a költséghatékonyságot, az "értéket a pénzért" elvet és a támogatási kérelem céljait figyelembe vevő összességében legkedvezőbb ajánlattal rendelkező gépet, eszközt vagy technológiai berendezést kell feltüntetni, mint elfogadott árajánlatot, amelyet szakmai indokolással kell ellátni.</a:t>
            </a:r>
          </a:p>
          <a:p>
            <a:pPr lvl="1" algn="just">
              <a:buFont typeface="Wingdings" panose="05000000000000000000" pitchFamily="2" charset="2"/>
              <a:buChar char="Ø"/>
            </a:pPr>
            <a:endParaRPr lang="hu-HU" sz="2600" dirty="0"/>
          </a:p>
        </p:txBody>
      </p:sp>
      <p:pic>
        <p:nvPicPr>
          <p:cNvPr id="8" name="Kép 7" descr="BIHARSÁRRÉTlogó">
            <a:extLst>
              <a:ext uri="{FF2B5EF4-FFF2-40B4-BE49-F238E27FC236}">
                <a16:creationId xmlns:a16="http://schemas.microsoft.com/office/drawing/2014/main" id="{43E09236-BC2D-0D24-47D7-8E9158B1D80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D49523F3-834B-E82C-CB3E-92ED198EA305}"/>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68FB7DAF-89F9-E043-C795-F51C28C3653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E8597813-97E3-0183-2215-FFA9A4E4773D}"/>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1052424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55440E-234D-D6B1-BCDB-93F3EF0B551F}"/>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FECC9EC0-86A0-EBE6-58A0-C4E1BE7D04A9}"/>
              </a:ext>
            </a:extLst>
          </p:cNvPr>
          <p:cNvSpPr>
            <a:spLocks noGrp="1"/>
          </p:cNvSpPr>
          <p:nvPr>
            <p:ph type="title"/>
          </p:nvPr>
        </p:nvSpPr>
        <p:spPr>
          <a:xfrm>
            <a:off x="2667786" y="575035"/>
            <a:ext cx="6447934" cy="907746"/>
          </a:xfrm>
        </p:spPr>
        <p:txBody>
          <a:bodyPr>
            <a:normAutofit fontScale="90000"/>
          </a:bodyPr>
          <a:lstStyle/>
          <a:p>
            <a:pPr algn="ctr"/>
            <a:r>
              <a:rPr lang="hu-HU" sz="3200" b="1" dirty="0">
                <a:latin typeface="+mn-lt"/>
              </a:rPr>
              <a:t>A művelet műszaki, szakmai tartalmával kapcsolatos elvárások</a:t>
            </a:r>
          </a:p>
        </p:txBody>
      </p:sp>
      <p:sp>
        <p:nvSpPr>
          <p:cNvPr id="3" name="Tartalom helye 2">
            <a:extLst>
              <a:ext uri="{FF2B5EF4-FFF2-40B4-BE49-F238E27FC236}">
                <a16:creationId xmlns:a16="http://schemas.microsoft.com/office/drawing/2014/main" id="{31F6249F-1CCF-6109-B8A5-7B7524CFC67B}"/>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800" dirty="0"/>
              <a:t> A forinttól eltérő pénznemben kiállított árajánlat esetén az árajánlatban szereplő gép-, eszköz- és technológiai berendezés beszerzésének költségét és az arra jutó támogatás összegét az árajánlat kiállításának időpontjában érvényes, a Magyar Nemzeti Bank (a továbbiakban: MNB) által közzétett hivatalos devizaárfolyamon kell forintra átszámítani. Ha az árajánlat magyar forintban is tartalmazza az elszámolni kívánt tétel értékét, úgy a magyar forintban megadott érték tekintendő az árajánlat érvényes értékének.</a:t>
            </a:r>
            <a:endParaRPr lang="hu-HU" sz="2600" dirty="0"/>
          </a:p>
        </p:txBody>
      </p:sp>
      <p:pic>
        <p:nvPicPr>
          <p:cNvPr id="8" name="Kép 7" descr="BIHARSÁRRÉTlogó">
            <a:extLst>
              <a:ext uri="{FF2B5EF4-FFF2-40B4-BE49-F238E27FC236}">
                <a16:creationId xmlns:a16="http://schemas.microsoft.com/office/drawing/2014/main" id="{81C21BA1-3F9F-DFBA-9BF1-34098D64156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9FC98B03-7EF3-838B-6C9B-B534D9DDEF32}"/>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A2BDF85D-FCCF-025D-AC61-EA61114DB842}"/>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307FB61A-680C-8975-B779-D46F3716ADF5}"/>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38020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ABFD84-F7DC-E666-4523-B2C8800A2796}"/>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2E2CE7BF-91F7-A0E7-521D-0BAFFB4306F7}"/>
              </a:ext>
            </a:extLst>
          </p:cNvPr>
          <p:cNvSpPr>
            <a:spLocks noGrp="1"/>
          </p:cNvSpPr>
          <p:nvPr>
            <p:ph type="title"/>
          </p:nvPr>
        </p:nvSpPr>
        <p:spPr>
          <a:xfrm>
            <a:off x="2667786" y="575035"/>
            <a:ext cx="6447934" cy="907746"/>
          </a:xfrm>
        </p:spPr>
        <p:txBody>
          <a:bodyPr>
            <a:normAutofit fontScale="90000"/>
          </a:bodyPr>
          <a:lstStyle/>
          <a:p>
            <a:pPr algn="ctr"/>
            <a:r>
              <a:rPr lang="hu-HU" sz="3200" b="1" dirty="0">
                <a:latin typeface="+mn-lt"/>
              </a:rPr>
              <a:t>A művelet műszaki, szakmai tartalmával kapcsolatos elvárások</a:t>
            </a:r>
          </a:p>
        </p:txBody>
      </p:sp>
      <p:sp>
        <p:nvSpPr>
          <p:cNvPr id="3" name="Tartalom helye 2">
            <a:extLst>
              <a:ext uri="{FF2B5EF4-FFF2-40B4-BE49-F238E27FC236}">
                <a16:creationId xmlns:a16="http://schemas.microsoft.com/office/drawing/2014/main" id="{DA3F090C-8837-09C0-5B83-CDC12612BAA3}"/>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800" dirty="0"/>
              <a:t> A művelet keretében kizárólag olyan első üzembe helyezésű, a támogatási kérelem benyújtásának évétől számított legfeljebb három éve gyártott gép, eszköz, technológiai berendezés beszerzése és beépítése támogatható, amely a támogatható tevékenység megvalósítását szolgálja.</a:t>
            </a:r>
          </a:p>
          <a:p>
            <a:pPr algn="just">
              <a:buFont typeface="Wingdings" panose="05000000000000000000" pitchFamily="2" charset="2"/>
              <a:buChar char="Ø"/>
            </a:pPr>
            <a:r>
              <a:rPr lang="hu-HU" sz="2600" dirty="0"/>
              <a:t>A beszerezni kívánt gépnek, eszköznek, technológiának meg kell felelnie a vonatkozó európai uniós irányelveknek, szabványoknak, illetve az azokat átültető magyar jogszabályoknak, szabványoknak, környezetvédelmi előírásoknak.</a:t>
            </a:r>
          </a:p>
        </p:txBody>
      </p:sp>
      <p:pic>
        <p:nvPicPr>
          <p:cNvPr id="8" name="Kép 7" descr="BIHARSÁRRÉTlogó">
            <a:extLst>
              <a:ext uri="{FF2B5EF4-FFF2-40B4-BE49-F238E27FC236}">
                <a16:creationId xmlns:a16="http://schemas.microsoft.com/office/drawing/2014/main" id="{E467150F-B16C-35F5-0212-AC493EDDD36A}"/>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B6C1FF65-16D8-43C9-DBCD-C2465A432D7B}"/>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19A10C3F-F821-EA82-4909-DA85A70B7242}"/>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9807ADFF-9D56-4290-FE4C-D6C7E31E4235}"/>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2642256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6D960C-B0C6-C6B8-7481-BE682A9BEE23}"/>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F1B70D21-6249-FE36-9C24-7A3409481242}"/>
              </a:ext>
            </a:extLst>
          </p:cNvPr>
          <p:cNvSpPr>
            <a:spLocks noGrp="1"/>
          </p:cNvSpPr>
          <p:nvPr>
            <p:ph type="title"/>
          </p:nvPr>
        </p:nvSpPr>
        <p:spPr>
          <a:xfrm>
            <a:off x="2667786" y="575035"/>
            <a:ext cx="6447934" cy="907746"/>
          </a:xfrm>
        </p:spPr>
        <p:txBody>
          <a:bodyPr>
            <a:normAutofit fontScale="90000"/>
          </a:bodyPr>
          <a:lstStyle/>
          <a:p>
            <a:pPr algn="ctr"/>
            <a:r>
              <a:rPr lang="hu-HU" sz="3200" b="1" dirty="0">
                <a:latin typeface="+mn-lt"/>
              </a:rPr>
              <a:t>A művelet műszaki, szakmai tartalmával kapcsolatos elvárások</a:t>
            </a:r>
          </a:p>
        </p:txBody>
      </p:sp>
      <p:sp>
        <p:nvSpPr>
          <p:cNvPr id="3" name="Tartalom helye 2">
            <a:extLst>
              <a:ext uri="{FF2B5EF4-FFF2-40B4-BE49-F238E27FC236}">
                <a16:creationId xmlns:a16="http://schemas.microsoft.com/office/drawing/2014/main" id="{A26F52C4-D135-AA08-269E-D57975F38A2A}"/>
              </a:ext>
            </a:extLst>
          </p:cNvPr>
          <p:cNvSpPr>
            <a:spLocks noGrp="1"/>
          </p:cNvSpPr>
          <p:nvPr>
            <p:ph idx="1"/>
          </p:nvPr>
        </p:nvSpPr>
        <p:spPr>
          <a:xfrm>
            <a:off x="838200" y="1737360"/>
            <a:ext cx="10515600" cy="3984710"/>
          </a:xfrm>
        </p:spPr>
        <p:txBody>
          <a:bodyPr>
            <a:normAutofit fontScale="85000" lnSpcReduction="20000"/>
          </a:bodyPr>
          <a:lstStyle/>
          <a:p>
            <a:pPr algn="just">
              <a:buFont typeface="Wingdings" panose="05000000000000000000" pitchFamily="2" charset="2"/>
              <a:buChar char="Ø"/>
            </a:pPr>
            <a:r>
              <a:rPr lang="hu-HU" sz="2800" dirty="0"/>
              <a:t> </a:t>
            </a:r>
            <a:r>
              <a:rPr lang="hu-HU" sz="2800" b="1" u="sng" dirty="0"/>
              <a:t>Rendezvény esetén </a:t>
            </a:r>
            <a:r>
              <a:rPr lang="hu-HU" sz="2800" dirty="0"/>
              <a:t>a kedvezményezett köteles a rendezvény témájáról, helyszínéről és időpontjáról szóló meghívót és a meghirdetés dokumentációját a rendezvény megvalósítási időpontját megelőző 30. napig a közbenső szervezeti feladatok ellátása során bevont szervezetként eljáró illetékes vármegyei kormányhivatalnak megküldeni elektronikus úton. A kedvezményezett köteles a rendezvény megtartásáról - annak lezárását követő tizenöt napon belül - írásbeli emlékeztetőt készíteni. Az emlékeztetőt a rendezvénnyel kapcsolatos tétel elszámolását tartalmazó kifizetési kérelemmel együtt kell megküldeni. Az emlékeztetőnek tartalmaznia kell:</a:t>
            </a:r>
          </a:p>
          <a:p>
            <a:pPr marL="0" indent="0" algn="just">
              <a:buNone/>
            </a:pPr>
            <a:r>
              <a:rPr lang="hu-HU" sz="2800" dirty="0"/>
              <a:t>a rendezvény helyszínét, időpontját, a célcsoport megjelölését, előzetes regisztrációhoz kötött rendezvény esetén jelenléti ívet, a rendezvény céljának és eredményének rövid bemutatását, legalább tíz darab, a rendezvény főbb programjait és a rendezvényen elhelyezett tájékoztatásra és nyilvánosságra vonatkozó kötelezettségek kihelyezését bemutató dátumozott fotót.</a:t>
            </a:r>
            <a:endParaRPr lang="hu-HU" sz="2600" dirty="0"/>
          </a:p>
        </p:txBody>
      </p:sp>
      <p:pic>
        <p:nvPicPr>
          <p:cNvPr id="8" name="Kép 7" descr="BIHARSÁRRÉTlogó">
            <a:extLst>
              <a:ext uri="{FF2B5EF4-FFF2-40B4-BE49-F238E27FC236}">
                <a16:creationId xmlns:a16="http://schemas.microsoft.com/office/drawing/2014/main" id="{510C0A97-3716-31D2-0790-6DADEA3B4A0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FDBE9FA1-5F2B-F952-6D20-FFD89F386A4A}"/>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E025DDBA-B3E6-CC53-B4C2-35474B4E4D4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0D7A18C8-294C-A387-4D93-7E363AE0E59E}"/>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3478851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1A8B1-D9F0-BC98-84F1-2DCC1BEA0E20}"/>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BB42537F-E5C3-9FE8-6CB8-470084DDB4D1}"/>
              </a:ext>
            </a:extLst>
          </p:cNvPr>
          <p:cNvSpPr>
            <a:spLocks noGrp="1"/>
          </p:cNvSpPr>
          <p:nvPr>
            <p:ph type="title"/>
          </p:nvPr>
        </p:nvSpPr>
        <p:spPr>
          <a:xfrm>
            <a:off x="2667786" y="575035"/>
            <a:ext cx="6447934" cy="907746"/>
          </a:xfrm>
        </p:spPr>
        <p:txBody>
          <a:bodyPr>
            <a:normAutofit fontScale="90000"/>
          </a:bodyPr>
          <a:lstStyle/>
          <a:p>
            <a:pPr algn="ctr"/>
            <a:r>
              <a:rPr lang="hu-HU" sz="3200" b="1" dirty="0">
                <a:latin typeface="+mn-lt"/>
              </a:rPr>
              <a:t>A művelet műszaki, szakmai tartalmával kapcsolatos elvárások</a:t>
            </a:r>
          </a:p>
        </p:txBody>
      </p:sp>
      <p:sp>
        <p:nvSpPr>
          <p:cNvPr id="3" name="Tartalom helye 2">
            <a:extLst>
              <a:ext uri="{FF2B5EF4-FFF2-40B4-BE49-F238E27FC236}">
                <a16:creationId xmlns:a16="http://schemas.microsoft.com/office/drawing/2014/main" id="{4D395AC3-1F31-77A7-0455-92D3BD5885E8}"/>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800" dirty="0"/>
              <a:t> Az emlékeztető nélkül benyújtott rendezvényhez kapcsolódó tételek (amennyiben hiánypótlást követően sem kerül benyújtásra az emlékeztető) elutasításra kerülnek.</a:t>
            </a:r>
          </a:p>
          <a:p>
            <a:pPr algn="just">
              <a:buFont typeface="Wingdings" panose="05000000000000000000" pitchFamily="2" charset="2"/>
              <a:buChar char="Ø"/>
            </a:pPr>
            <a:r>
              <a:rPr lang="hu-HU" sz="2600" dirty="0"/>
              <a:t>Az e tevékenység keretében támogatható rendezvény költségei között kizárólag azon szolgáltatások költségei számolhatók el, amelyeknek igénybevételére a rendezvény látogatói felé külön díjat a szolgáltatást nyújtó/ a rendezvény helyszínét rendelkezésre bocsátó nem számolt fel. A korlátozás a 100%-os támogatási mértéket el nem érő pályázatok esetén is vonatkozik a támogatott szolgáltatás összes elszámolható kiadására.</a:t>
            </a:r>
          </a:p>
        </p:txBody>
      </p:sp>
      <p:pic>
        <p:nvPicPr>
          <p:cNvPr id="8" name="Kép 7" descr="BIHARSÁRRÉTlogó">
            <a:extLst>
              <a:ext uri="{FF2B5EF4-FFF2-40B4-BE49-F238E27FC236}">
                <a16:creationId xmlns:a16="http://schemas.microsoft.com/office/drawing/2014/main" id="{49F6D6A8-685C-2788-0970-82584D5BE50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ED6AAFF9-7750-F868-90F4-330C78114E04}"/>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99B0664A-DBCD-2B70-1595-B0F44B3E61D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E88624CF-66F9-AB30-CB17-1C311BC86757}"/>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605979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3C8907-FD13-4105-5503-B1776691C5BC}"/>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5B463B9B-C032-F0F5-9791-A7D98641E814}"/>
              </a:ext>
            </a:extLst>
          </p:cNvPr>
          <p:cNvSpPr>
            <a:spLocks noGrp="1"/>
          </p:cNvSpPr>
          <p:nvPr>
            <p:ph type="title"/>
          </p:nvPr>
        </p:nvSpPr>
        <p:spPr>
          <a:xfrm>
            <a:off x="2667786" y="575035"/>
            <a:ext cx="6447934" cy="907746"/>
          </a:xfrm>
        </p:spPr>
        <p:txBody>
          <a:bodyPr>
            <a:normAutofit fontScale="90000"/>
          </a:bodyPr>
          <a:lstStyle/>
          <a:p>
            <a:pPr algn="ctr"/>
            <a:r>
              <a:rPr lang="hu-HU" sz="3200" b="1" dirty="0">
                <a:latin typeface="+mn-lt"/>
              </a:rPr>
              <a:t>A művelet műszaki, szakmai tartalmával kapcsolatos elvárások</a:t>
            </a:r>
          </a:p>
        </p:txBody>
      </p:sp>
      <p:sp>
        <p:nvSpPr>
          <p:cNvPr id="3" name="Tartalom helye 2">
            <a:extLst>
              <a:ext uri="{FF2B5EF4-FFF2-40B4-BE49-F238E27FC236}">
                <a16:creationId xmlns:a16="http://schemas.microsoft.com/office/drawing/2014/main" id="{67A52D37-DAD3-2B9C-08ED-D596A2D6D95A}"/>
              </a:ext>
            </a:extLst>
          </p:cNvPr>
          <p:cNvSpPr>
            <a:spLocks noGrp="1"/>
          </p:cNvSpPr>
          <p:nvPr>
            <p:ph idx="1"/>
          </p:nvPr>
        </p:nvSpPr>
        <p:spPr>
          <a:xfrm>
            <a:off x="838200" y="1737360"/>
            <a:ext cx="10515600" cy="3984710"/>
          </a:xfrm>
        </p:spPr>
        <p:txBody>
          <a:bodyPr>
            <a:normAutofit fontScale="85000" lnSpcReduction="10000"/>
          </a:bodyPr>
          <a:lstStyle/>
          <a:p>
            <a:pPr algn="just">
              <a:buFont typeface="Wingdings" panose="05000000000000000000" pitchFamily="2" charset="2"/>
              <a:buChar char="Ø"/>
            </a:pPr>
            <a:r>
              <a:rPr lang="hu-HU" sz="2800" dirty="0"/>
              <a:t> </a:t>
            </a:r>
            <a:r>
              <a:rPr lang="hu-HU" sz="2800" b="1" u="sng" dirty="0"/>
              <a:t>Kiadvány esetén </a:t>
            </a:r>
            <a:r>
              <a:rPr lang="hu-HU" sz="2800" dirty="0"/>
              <a:t>a művelethez közvetlenül kapcsolódó, a támogatási kérelem benyújtása után kibocsátásra kerülő kiadványok elkészítésére vehető igénybe támogatás. A kedvezményezett köteles és a támogatási kérelem benyújtásával vállalja, hogy: az elkészült kiadványt (valamint annak eredetiségéről szóló nyilatkozatot) elektronikus formában, .pdf fájlként benyújtja elektronikus úton, ügyfélkapus azonosítást követően elérhető elektronikus felületen (http://www.mvh.allamkincstar.gov.hu) keresztül, legkésőbb a záró kifizetési kérelem mellékleteként, idegen nyelven elkészült kiadvány esetén a záró kifizetési kérelem mellékleteként benyújtja a szakfordításról és tolmácsolásról szóló 24/1986 (VI. 26.) MT rendelet szerinti szakfordítói, illetőleg tolmács képesítéssel rendelkező személy által készített magyar nyelvű fordítást is. Ha a kedvezményezett nem tesz eleget ezen kötelezettségeinek, a kifizetési kérelemnek a kiadványhoz tartozó tételei elutasításra kerülnek.</a:t>
            </a:r>
            <a:endParaRPr lang="hu-HU" sz="2600" dirty="0"/>
          </a:p>
        </p:txBody>
      </p:sp>
      <p:pic>
        <p:nvPicPr>
          <p:cNvPr id="8" name="Kép 7" descr="BIHARSÁRRÉTlogó">
            <a:extLst>
              <a:ext uri="{FF2B5EF4-FFF2-40B4-BE49-F238E27FC236}">
                <a16:creationId xmlns:a16="http://schemas.microsoft.com/office/drawing/2014/main" id="{BA4B9886-CBDE-643F-CE02-ED21BE0BF52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3491DFE3-3980-B982-4A2F-CDEEF94A74FD}"/>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0632F8F8-BA07-D9C3-DF2A-093B7F4598B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185640C0-92E1-A861-5941-1778B97E6EE1}"/>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3150108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667786" y="575035"/>
            <a:ext cx="6447934" cy="907746"/>
          </a:xfrm>
        </p:spPr>
        <p:txBody>
          <a:bodyPr>
            <a:normAutofit/>
          </a:bodyPr>
          <a:lstStyle/>
          <a:p>
            <a:pPr algn="ctr"/>
            <a:r>
              <a:rPr lang="hu-HU" sz="2400" b="1" dirty="0">
                <a:latin typeface="+mn-lt"/>
              </a:rPr>
              <a:t>Rövid összefoglaló</a:t>
            </a:r>
          </a:p>
        </p:txBody>
      </p:sp>
      <p:sp>
        <p:nvSpPr>
          <p:cNvPr id="3" name="Tartalom helye 2"/>
          <p:cNvSpPr>
            <a:spLocks noGrp="1"/>
          </p:cNvSpPr>
          <p:nvPr>
            <p:ph idx="1"/>
          </p:nvPr>
        </p:nvSpPr>
        <p:spPr>
          <a:xfrm>
            <a:off x="838200" y="1737360"/>
            <a:ext cx="10515600" cy="3984710"/>
          </a:xfrm>
        </p:spPr>
        <p:txBody>
          <a:bodyPr>
            <a:normAutofit/>
          </a:bodyPr>
          <a:lstStyle/>
          <a:p>
            <a:pPr marL="0" indent="0">
              <a:buNone/>
            </a:pPr>
            <a:r>
              <a:rPr lang="hu-HU" sz="2400" dirty="0"/>
              <a:t>-  Támogatási kérelmet Helyi önkormányzatok nyújthatnak be (321 GFO kód);</a:t>
            </a:r>
          </a:p>
          <a:p>
            <a:pPr marL="0" indent="0">
              <a:buNone/>
            </a:pPr>
            <a:r>
              <a:rPr lang="hu-HU" sz="2400" dirty="0"/>
              <a:t>-  Tábor megvalósítására, Rendezvény megvalósítására van lehetőség;</a:t>
            </a:r>
          </a:p>
          <a:p>
            <a:pPr marL="0" indent="0">
              <a:buNone/>
            </a:pPr>
            <a:r>
              <a:rPr lang="hu-HU" sz="2400" dirty="0"/>
              <a:t>-  Támogatási kérelem benyújtására 2025.04.02. napjától van lehetőség;</a:t>
            </a:r>
          </a:p>
          <a:p>
            <a:pPr marL="0" indent="0">
              <a:buNone/>
            </a:pPr>
            <a:r>
              <a:rPr lang="hu-HU" sz="2400" dirty="0"/>
              <a:t>-  Támogatási összeg 2 000 000 Ft – 4 000 000 Ft;</a:t>
            </a:r>
          </a:p>
          <a:p>
            <a:pPr marL="0" indent="0">
              <a:buNone/>
            </a:pPr>
            <a:r>
              <a:rPr lang="hu-HU" sz="2400" dirty="0"/>
              <a:t>-  A támogatási okiratban meghatározott támogatási összeg legfeljebb 25 százalékáig      a kedvezményezett előleget igényelhet;</a:t>
            </a:r>
          </a:p>
          <a:p>
            <a:pPr marL="0" indent="0">
              <a:buNone/>
            </a:pPr>
            <a:r>
              <a:rPr lang="hu-HU" sz="2400" dirty="0"/>
              <a:t>-  A művelet végrehajtására 24 hónap áll rendelkezésre;</a:t>
            </a:r>
          </a:p>
          <a:p>
            <a:pPr marL="0" indent="0">
              <a:buNone/>
            </a:pPr>
            <a:r>
              <a:rPr lang="hu-HU" sz="2400" dirty="0"/>
              <a:t>-  A felhívás keretösszege: 100 000 000 Ft.</a:t>
            </a:r>
          </a:p>
          <a:p>
            <a:pPr marL="0" indent="0">
              <a:buNone/>
            </a:pPr>
            <a:endParaRPr lang="hu-HU" dirty="0"/>
          </a:p>
        </p:txBody>
      </p:sp>
      <p:pic>
        <p:nvPicPr>
          <p:cNvPr id="8" name="Kép 7" descr="BIHARSÁRRÉTlogó">
            <a:extLst>
              <a:ext uri="{FF2B5EF4-FFF2-40B4-BE49-F238E27FC236}">
                <a16:creationId xmlns:a16="http://schemas.microsoft.com/office/drawing/2014/main" id="{63536FB7-3A6C-0A13-FF29-54238E30650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8F0118A0-7BD0-E31F-AC82-4F328287D266}"/>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A8C18967-818A-7B87-18EB-4E89E14D24F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0276" y="186646"/>
            <a:ext cx="2829243" cy="1080430"/>
          </a:xfrm>
          <a:prstGeom prst="rect">
            <a:avLst/>
          </a:prstGeom>
          <a:noFill/>
          <a:ln>
            <a:noFill/>
          </a:ln>
        </p:spPr>
      </p:pic>
      <p:pic>
        <p:nvPicPr>
          <p:cNvPr id="11" name="image2.jpeg">
            <a:extLst>
              <a:ext uri="{FF2B5EF4-FFF2-40B4-BE49-F238E27FC236}">
                <a16:creationId xmlns:a16="http://schemas.microsoft.com/office/drawing/2014/main" id="{4287CD10-FA0F-33B6-D0BA-9F5563B82BA5}"/>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38884866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8BB69E-3B08-A47B-B044-228C66E553C3}"/>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D6B4085A-3C6C-B1CB-A4C2-50E44866FB4C}"/>
              </a:ext>
            </a:extLst>
          </p:cNvPr>
          <p:cNvSpPr>
            <a:spLocks noGrp="1"/>
          </p:cNvSpPr>
          <p:nvPr>
            <p:ph type="title"/>
          </p:nvPr>
        </p:nvSpPr>
        <p:spPr>
          <a:xfrm>
            <a:off x="2667786" y="575035"/>
            <a:ext cx="6447934" cy="907746"/>
          </a:xfrm>
        </p:spPr>
        <p:txBody>
          <a:bodyPr>
            <a:normAutofit fontScale="90000"/>
          </a:bodyPr>
          <a:lstStyle/>
          <a:p>
            <a:pPr algn="ctr"/>
            <a:r>
              <a:rPr lang="hu-HU" sz="3200" b="1" dirty="0">
                <a:latin typeface="+mn-lt"/>
              </a:rPr>
              <a:t>A művelet műszaki, szakmai tartalmával kapcsolatos elvárások</a:t>
            </a:r>
          </a:p>
        </p:txBody>
      </p:sp>
      <p:sp>
        <p:nvSpPr>
          <p:cNvPr id="3" name="Tartalom helye 2">
            <a:extLst>
              <a:ext uri="{FF2B5EF4-FFF2-40B4-BE49-F238E27FC236}">
                <a16:creationId xmlns:a16="http://schemas.microsoft.com/office/drawing/2014/main" id="{0FAFEFC2-412A-64DA-5DCC-C79B46F2589D}"/>
              </a:ext>
            </a:extLst>
          </p:cNvPr>
          <p:cNvSpPr>
            <a:spLocks noGrp="1"/>
          </p:cNvSpPr>
          <p:nvPr>
            <p:ph idx="1"/>
          </p:nvPr>
        </p:nvSpPr>
        <p:spPr>
          <a:xfrm>
            <a:off x="838200" y="1737360"/>
            <a:ext cx="10515600" cy="3984710"/>
          </a:xfrm>
        </p:spPr>
        <p:txBody>
          <a:bodyPr>
            <a:normAutofit fontScale="85000" lnSpcReduction="20000"/>
          </a:bodyPr>
          <a:lstStyle/>
          <a:p>
            <a:pPr algn="just">
              <a:buFont typeface="Wingdings" panose="05000000000000000000" pitchFamily="2" charset="2"/>
              <a:buChar char="Ø"/>
            </a:pPr>
            <a:r>
              <a:rPr lang="hu-HU" sz="2800" dirty="0"/>
              <a:t> </a:t>
            </a:r>
            <a:r>
              <a:rPr lang="hu-HU" sz="2800" b="1" u="sng" dirty="0"/>
              <a:t>Táborok megvalósítása esetén </a:t>
            </a:r>
            <a:r>
              <a:rPr lang="hu-HU" sz="2800" dirty="0"/>
              <a:t>a kedvezményezett köteles annak megvalósítását: Legalább tíz darab dátumozott fotóval, jelenléti ívvel, </a:t>
            </a:r>
            <a:r>
              <a:rPr lang="hu-HU" sz="2800" u="sng" dirty="0"/>
              <a:t>tevékenységi napló vezetésével</a:t>
            </a:r>
            <a:r>
              <a:rPr lang="hu-HU" sz="2800" dirty="0"/>
              <a:t>, dokumentálni. A kifizetési kérelemhez csatolni szükséges az addig lezajlott tábor(ok) vonatkozásában: a jelenléti ívet a tevékenységi napló másolatát, </a:t>
            </a:r>
            <a:r>
              <a:rPr lang="hu-HU" sz="2800" u="sng" dirty="0"/>
              <a:t>valamint a dátumozott fotókat, amelyek a tábor helyszínét, résztvevőit és a nyilvánosság tájékoztatását mutatják be. </a:t>
            </a:r>
            <a:r>
              <a:rPr lang="hu-HU" sz="2800" dirty="0"/>
              <a:t>Ha a kedvezményezett nem tesz eleget ezen kötelezettségeinek, a kifizetési kérelemnek a táborhoz tartozó tételei elutasításra kerülnek. A települési önkormányzat, települési nemzetiségi önkormányzat, önálló jogi személyiséggel rendelkező önkormányzati társulás, nonprofit szervezet, egyházi jogi személy kedvezményezett </a:t>
            </a:r>
            <a:r>
              <a:rPr lang="hu-HU" sz="2800" u="sng" dirty="0"/>
              <a:t>a résztvevőktől részvételi díjat vagy egyéb, a táboroztatáshoz kapcsolódó térítési díjat nem szedhet</a:t>
            </a:r>
            <a:r>
              <a:rPr lang="hu-HU" sz="2800" dirty="0"/>
              <a:t>. Tábor esetében a kedvezményezett köteles a tábor témájáról, helyszínéről és időpontjáról szóló ismertetőt és a meghirdetés dokumentációját annak megvalósítási időpontját megelőző 30. napig a közbenső szervezeti feladatok ellátása során bevont szervezetként eljáró illetékes vármegyei kormányhivatalnak megküldeni.</a:t>
            </a:r>
            <a:endParaRPr lang="hu-HU" sz="2600" dirty="0"/>
          </a:p>
        </p:txBody>
      </p:sp>
      <p:pic>
        <p:nvPicPr>
          <p:cNvPr id="8" name="Kép 7" descr="BIHARSÁRRÉTlogó">
            <a:extLst>
              <a:ext uri="{FF2B5EF4-FFF2-40B4-BE49-F238E27FC236}">
                <a16:creationId xmlns:a16="http://schemas.microsoft.com/office/drawing/2014/main" id="{8B72D08F-EBB9-D25B-B90C-9E4A32D132B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62E005D2-8E03-0489-CF2F-CECC849F574B}"/>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543C48C8-6DFF-866A-22D6-5E8E0DEF29B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75427052-3453-21D7-AD3F-0D1680C84D07}"/>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3829259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6E8283-C67C-BA68-CDB2-922401E884C3}"/>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459D0B26-D7A4-D2ED-C1F5-125CFEE1DC59}"/>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Egyéb HACS specifikus elvárások</a:t>
            </a:r>
          </a:p>
        </p:txBody>
      </p:sp>
      <p:sp>
        <p:nvSpPr>
          <p:cNvPr id="3" name="Tartalom helye 2">
            <a:extLst>
              <a:ext uri="{FF2B5EF4-FFF2-40B4-BE49-F238E27FC236}">
                <a16:creationId xmlns:a16="http://schemas.microsoft.com/office/drawing/2014/main" id="{FE275283-6C1E-5E9D-928E-BD3C152BCB90}"/>
              </a:ext>
            </a:extLst>
          </p:cNvPr>
          <p:cNvSpPr>
            <a:spLocks noGrp="1"/>
          </p:cNvSpPr>
          <p:nvPr>
            <p:ph idx="1"/>
          </p:nvPr>
        </p:nvSpPr>
        <p:spPr>
          <a:xfrm>
            <a:off x="838200" y="1737360"/>
            <a:ext cx="10515600" cy="3984710"/>
          </a:xfrm>
        </p:spPr>
        <p:txBody>
          <a:bodyPr>
            <a:normAutofit lnSpcReduction="10000"/>
          </a:bodyPr>
          <a:lstStyle/>
          <a:p>
            <a:pPr algn="just">
              <a:buFont typeface="Wingdings" panose="05000000000000000000" pitchFamily="2" charset="2"/>
              <a:buChar char="Ø"/>
            </a:pPr>
            <a:r>
              <a:rPr lang="hu-HU" sz="2800" dirty="0"/>
              <a:t> A LEADER program szellemiségével összhangban a felhívás keretében megvalósuló műveleteknek, LEADER hozzáadott értékkel kell bírniuk, amelyet a HACS-ok ellenőriznek a támogatási kérelmek kiválasztása során.</a:t>
            </a:r>
          </a:p>
          <a:p>
            <a:pPr algn="just">
              <a:buFont typeface="Wingdings" panose="05000000000000000000" pitchFamily="2" charset="2"/>
              <a:buChar char="Ø"/>
            </a:pPr>
            <a:r>
              <a:rPr lang="hu-HU" sz="2600" dirty="0"/>
              <a:t>A megvalósult rendezvényről vagy táborról a záró kifizetési kérelem benyújtása előtt, fotókkal ellátott, legalább 1000 karakterből álló szöveges beszámolót szükséges küldeni a Bihar - Sárrét Vidékfejlesztési Egyesület részére az info@bsve.hu email címre, a HACS honlapján </a:t>
            </a:r>
            <a:r>
              <a:rPr lang="hu-HU" sz="2600" dirty="0">
                <a:hlinkClick r:id="rId2"/>
              </a:rPr>
              <a:t>www.bsve.hu</a:t>
            </a:r>
            <a:r>
              <a:rPr lang="hu-HU" sz="2600" dirty="0"/>
              <a:t> történő megjelenés céljából, biztosítva a nyilvánosságot és a LEADER program népszerűsítését. A szöveges beszámoló benyújtásáról a HACS igazolást állít ki, melyet a záró kifizetési kérelemhez szükséges csatolni.</a:t>
            </a:r>
          </a:p>
        </p:txBody>
      </p:sp>
      <p:pic>
        <p:nvPicPr>
          <p:cNvPr id="8" name="Kép 7" descr="BIHARSÁRRÉTlogó">
            <a:extLst>
              <a:ext uri="{FF2B5EF4-FFF2-40B4-BE49-F238E27FC236}">
                <a16:creationId xmlns:a16="http://schemas.microsoft.com/office/drawing/2014/main" id="{96F5E8DD-E6A3-A979-F63E-A8A2BF4860F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9DB6B523-2C99-CC7C-B9C6-1E79FDE92948}"/>
              </a:ext>
            </a:extLst>
          </p:cNvPr>
          <p:cNvPicPr/>
          <p:nvPr/>
        </p:nvPicPr>
        <p:blipFill rotWithShape="1">
          <a:blip r:embed="rId4"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54DA6A67-D826-8352-3BF9-3373950206A3}"/>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8548D347-1BFB-7B58-8CF8-89415C2D4A21}"/>
              </a:ext>
            </a:extLst>
          </p:cNvPr>
          <p:cNvPicPr>
            <a:picLocks noChangeAspect="1"/>
          </p:cNvPicPr>
          <p:nvPr/>
        </p:nvPicPr>
        <p:blipFill>
          <a:blip r:embed="rId6"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40576087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B55C98-6CE8-58CD-CA72-9E656D67A939}"/>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951B1C8F-4209-905C-1F36-61A43798D4F4}"/>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Egyéb HACS specifikus elvárások</a:t>
            </a:r>
          </a:p>
        </p:txBody>
      </p:sp>
      <p:sp>
        <p:nvSpPr>
          <p:cNvPr id="3" name="Tartalom helye 2">
            <a:extLst>
              <a:ext uri="{FF2B5EF4-FFF2-40B4-BE49-F238E27FC236}">
                <a16:creationId xmlns:a16="http://schemas.microsoft.com/office/drawing/2014/main" id="{313EF3B7-E79E-EFD6-5EAA-5AD18D420AF7}"/>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800" dirty="0"/>
              <a:t> Egy műveleten belül több rendezvény illetve tábor megvalósítható, és azok több megvalósítási helyen is megrendezésre kerülhetnek.</a:t>
            </a:r>
          </a:p>
          <a:p>
            <a:pPr algn="just">
              <a:buFont typeface="Wingdings" panose="05000000000000000000" pitchFamily="2" charset="2"/>
              <a:buChar char="Ø"/>
            </a:pPr>
            <a:r>
              <a:rPr lang="hu-HU" sz="2600" dirty="0"/>
              <a:t>Helyi érték fogalma: A Bihar- Sárrét Vidékfejlesztési Egyesület honlapján megtalálható" Helyi érték térkép" menüpontban szereplő értékek gyűjteménye, vagyis a Bihar - Sárrét Vidékfejlesztési Egyesület tervezési területéhez kötődő kulturális, vagy szellemi, vagy épített, vagy gasztronómiai, vagy természeti értékek.</a:t>
            </a:r>
          </a:p>
        </p:txBody>
      </p:sp>
      <p:pic>
        <p:nvPicPr>
          <p:cNvPr id="8" name="Kép 7" descr="BIHARSÁRRÉTlogó">
            <a:extLst>
              <a:ext uri="{FF2B5EF4-FFF2-40B4-BE49-F238E27FC236}">
                <a16:creationId xmlns:a16="http://schemas.microsoft.com/office/drawing/2014/main" id="{35A849D6-BAA5-1846-57E3-E358438CBFA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1A6DBF73-01D9-8412-59DE-267F8EEF5BD6}"/>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29C6CC14-DB32-4CA6-0910-7BF247563B0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02896AB1-85DE-B41F-FA10-15F3F66EAE7B}"/>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10528919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BC81CE-269F-4711-85A4-DFF4E8C0213A}"/>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0B21610A-AC39-5B10-04CC-34CCC812E08D}"/>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Műveletvégrehajtás időtartama</a:t>
            </a:r>
          </a:p>
        </p:txBody>
      </p:sp>
      <p:sp>
        <p:nvSpPr>
          <p:cNvPr id="3" name="Tartalom helye 2">
            <a:extLst>
              <a:ext uri="{FF2B5EF4-FFF2-40B4-BE49-F238E27FC236}">
                <a16:creationId xmlns:a16="http://schemas.microsoft.com/office/drawing/2014/main" id="{207B2EAB-2C0E-0CAC-F6BA-F97066159C36}"/>
              </a:ext>
            </a:extLst>
          </p:cNvPr>
          <p:cNvSpPr>
            <a:spLocks noGrp="1"/>
          </p:cNvSpPr>
          <p:nvPr>
            <p:ph idx="1"/>
          </p:nvPr>
        </p:nvSpPr>
        <p:spPr>
          <a:xfrm>
            <a:off x="838200" y="1737360"/>
            <a:ext cx="10515600" cy="3984710"/>
          </a:xfrm>
        </p:spPr>
        <p:txBody>
          <a:bodyPr>
            <a:normAutofit fontScale="85000" lnSpcReduction="10000"/>
          </a:bodyPr>
          <a:lstStyle/>
          <a:p>
            <a:pPr algn="just">
              <a:buFont typeface="Wingdings" panose="05000000000000000000" pitchFamily="2" charset="2"/>
              <a:buChar char="Ø"/>
            </a:pPr>
            <a:r>
              <a:rPr lang="hu-HU" sz="2800" dirty="0"/>
              <a:t> </a:t>
            </a:r>
            <a:r>
              <a:rPr lang="hu-HU" sz="2800" b="1" dirty="0"/>
              <a:t>Kizárólag eszközbeszerzést és/vagy szolgáltatás megrendelést tartalmazó művelet abban az esetben részesülhet támogatásban, ha a művelet keretében megvalósítani kívánt eszközbeszerzés és/vagy szolgáltatás megrendelés a támogatási kérelem benyújtásakor nem minősül fizikailag befejezettnek (vagyis az üzembe helyezés/megvalósítás nem történhet meg). </a:t>
            </a:r>
          </a:p>
          <a:p>
            <a:pPr algn="just">
              <a:buFont typeface="Wingdings" panose="05000000000000000000" pitchFamily="2" charset="2"/>
              <a:buChar char="Ø"/>
            </a:pPr>
            <a:r>
              <a:rPr lang="hu-HU" sz="2800" b="1" dirty="0"/>
              <a:t>Fentiek alapján a kizárólag eszközbeszerzést (beleértve a csak szereléssel járó technológiák beszerzését is) és/vagy szolgáltatás megrendelést tartalmazó </a:t>
            </a:r>
            <a:r>
              <a:rPr lang="hu-HU" sz="2800" b="1" u="sng" dirty="0"/>
              <a:t>művelet megvalósítását a kedvezményezett saját felelősségére megkezdheti a felhívás megjelenését követő napon</a:t>
            </a:r>
            <a:r>
              <a:rPr lang="hu-HU" sz="2800" b="1" dirty="0"/>
              <a:t>, de az nem minősülhet fizikailag befejezettnek a támogatási kérelem benyújtása napján. A művelet megkezdése nincs befolyással a támogatási kérelem értékelésére, és nem jelent előnyt annak elbírálása során, továbbá nem garantálja az igényelt támogatás elnyerését.</a:t>
            </a:r>
            <a:endParaRPr lang="hu-HU" sz="2600" b="1" dirty="0"/>
          </a:p>
        </p:txBody>
      </p:sp>
      <p:pic>
        <p:nvPicPr>
          <p:cNvPr id="8" name="Kép 7" descr="BIHARSÁRRÉTlogó">
            <a:extLst>
              <a:ext uri="{FF2B5EF4-FFF2-40B4-BE49-F238E27FC236}">
                <a16:creationId xmlns:a16="http://schemas.microsoft.com/office/drawing/2014/main" id="{A1E45DA3-51C9-029B-B10E-FFEC7CEECFA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A7B57B53-B1FC-9C09-F069-E3FF61F89DE5}"/>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7AB3BEC7-D241-46C4-6E15-C8B95F51B8FC}"/>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A9E9D316-FE12-BCE8-4D7B-D1FDB3F99822}"/>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2298701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E47D4A-ECB2-15C0-1F40-B9F0133E5C7F}"/>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2B5BD138-7A3B-7C65-E692-975067961792}"/>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Műveletvégrehajtás időtartama</a:t>
            </a:r>
          </a:p>
        </p:txBody>
      </p:sp>
      <p:sp>
        <p:nvSpPr>
          <p:cNvPr id="3" name="Tartalom helye 2">
            <a:extLst>
              <a:ext uri="{FF2B5EF4-FFF2-40B4-BE49-F238E27FC236}">
                <a16:creationId xmlns:a16="http://schemas.microsoft.com/office/drawing/2014/main" id="{594ED1C5-6071-21BE-4857-6338A01A0735}"/>
              </a:ext>
            </a:extLst>
          </p:cNvPr>
          <p:cNvSpPr>
            <a:spLocks noGrp="1"/>
          </p:cNvSpPr>
          <p:nvPr>
            <p:ph idx="1"/>
          </p:nvPr>
        </p:nvSpPr>
        <p:spPr>
          <a:xfrm>
            <a:off x="838200" y="1737360"/>
            <a:ext cx="10515600" cy="3984710"/>
          </a:xfrm>
        </p:spPr>
        <p:txBody>
          <a:bodyPr>
            <a:normAutofit fontScale="92500" lnSpcReduction="20000"/>
          </a:bodyPr>
          <a:lstStyle/>
          <a:p>
            <a:pPr algn="just">
              <a:buFont typeface="Wingdings" panose="05000000000000000000" pitchFamily="2" charset="2"/>
              <a:buChar char="Ø"/>
            </a:pPr>
            <a:r>
              <a:rPr lang="hu-HU" sz="2800" dirty="0"/>
              <a:t> A fizikai befejezésre vonatkozó szabályozást az ÁÚF tartalmazza.</a:t>
            </a:r>
          </a:p>
          <a:p>
            <a:pPr algn="just">
              <a:buFont typeface="Wingdings" panose="05000000000000000000" pitchFamily="2" charset="2"/>
              <a:buChar char="Ø"/>
            </a:pPr>
            <a:r>
              <a:rPr lang="hu-HU" sz="2800" b="1" u="sng" dirty="0"/>
              <a:t>A művelet részét képező gép/eszköz/technológia/berendezés/szolgáltatás beszerzéséről szóló megrendelés/szerződés, az azokhoz kapcsolódó számla, egyszerűsített számla, előlegszámla vagy előlegbekérő kiállításának, teljesítésének és kiegyenlítésének dátuma nem lehet korábbi a felhívás megjelenését követő napnál. </a:t>
            </a:r>
            <a:r>
              <a:rPr lang="hu-HU" sz="2800" dirty="0"/>
              <a:t>Kérjük, hogy a megkezdett műveletre benyújtott támogatási kérelem esetén fordítsanak kiemelt figyelmet a felhívás 3.3. III. pontjában rögzített, a művelet tervezésével, megvalósításával kapcsolatos elvárásokra, valamint a felhívás 9. pontjában rögzített elszámolásra vonatkozó szabályokra. </a:t>
            </a:r>
          </a:p>
          <a:p>
            <a:pPr algn="just">
              <a:buFont typeface="Wingdings" panose="05000000000000000000" pitchFamily="2" charset="2"/>
              <a:buChar char="Ø"/>
            </a:pPr>
            <a:r>
              <a:rPr lang="hu-HU" sz="2800" dirty="0"/>
              <a:t>A támogatott művelet megkezdésére és fizikai teljesítettségére vonatkozó részletes szabályozást az ÁÚF tartalmazza.</a:t>
            </a:r>
            <a:endParaRPr lang="hu-HU" sz="2600" b="1" dirty="0"/>
          </a:p>
        </p:txBody>
      </p:sp>
      <p:pic>
        <p:nvPicPr>
          <p:cNvPr id="8" name="Kép 7" descr="BIHARSÁRRÉTlogó">
            <a:extLst>
              <a:ext uri="{FF2B5EF4-FFF2-40B4-BE49-F238E27FC236}">
                <a16:creationId xmlns:a16="http://schemas.microsoft.com/office/drawing/2014/main" id="{9E20D769-E635-6448-C8A7-D5938A783CB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A7A92850-4C7F-1928-8109-82264E70A5FB}"/>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CD733438-B63B-AD9E-FCAF-6CE660B965D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76772628-ABA6-975E-DCE5-9AAF3C426117}"/>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2167235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4A26F3-5517-F472-0477-AE9D141BAFF2}"/>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1E612F90-126C-1492-E5F0-1E7E036BCA76}"/>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Fenntartási kötelezettség</a:t>
            </a:r>
          </a:p>
        </p:txBody>
      </p:sp>
      <p:sp>
        <p:nvSpPr>
          <p:cNvPr id="3" name="Tartalom helye 2">
            <a:extLst>
              <a:ext uri="{FF2B5EF4-FFF2-40B4-BE49-F238E27FC236}">
                <a16:creationId xmlns:a16="http://schemas.microsoft.com/office/drawing/2014/main" id="{300E9C8F-DDF9-018D-DBFF-37D2185EAC05}"/>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800" dirty="0"/>
              <a:t> A kedvezményezettet a művelet fizikai befejezését követően fenntartási kötelezettség terheli. A kedvezményezett a záró kifizetési kérelem elfogadásáról szóló döntés meghozatalától számított 5 évig - támogatási kérelem benyújtásakor kkv-nak minősülők esetében 3 évig -, a támogatás visszafizetésének terhe mellett vállalja, hogy a művelet megfelel a KAP Vhr. 91. §-ban foglaltaknak. Ha a felhívás keretében megvalósítani kívánt művelet nem tartalmaz beruházási elemet, abban az esetben nincs fenntartási időszak.</a:t>
            </a:r>
            <a:endParaRPr lang="hu-HU" sz="2600" b="1" dirty="0"/>
          </a:p>
        </p:txBody>
      </p:sp>
      <p:pic>
        <p:nvPicPr>
          <p:cNvPr id="8" name="Kép 7" descr="BIHARSÁRRÉTlogó">
            <a:extLst>
              <a:ext uri="{FF2B5EF4-FFF2-40B4-BE49-F238E27FC236}">
                <a16:creationId xmlns:a16="http://schemas.microsoft.com/office/drawing/2014/main" id="{C44F9398-A5ED-D33A-61CC-C49FB126052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293F4273-AC82-0486-ABDC-7A276FFC8755}"/>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E9716804-A87C-4F49-D915-EBD431388DE2}"/>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815C0D08-EA6E-5831-2FB9-6D1A53EC3E09}"/>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3565985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794C93-EA40-7E4F-0C09-1CBE00CA0F8C}"/>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9CEF3B5C-3541-7936-044D-13666F1AAD6A}"/>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Indikátor</a:t>
            </a:r>
          </a:p>
        </p:txBody>
      </p:sp>
      <p:sp>
        <p:nvSpPr>
          <p:cNvPr id="3" name="Tartalom helye 2">
            <a:extLst>
              <a:ext uri="{FF2B5EF4-FFF2-40B4-BE49-F238E27FC236}">
                <a16:creationId xmlns:a16="http://schemas.microsoft.com/office/drawing/2014/main" id="{05DAB911-376D-3022-C9EB-3C85B71E9790}"/>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800" dirty="0"/>
              <a:t> A kedvezményezett a művelet megvalósításával hozzájárul a KAP ST-ben és a HFS-ben foglalt alábbi indikátorok célértékeinek teljesítéséhez. Ezen indikátorokra vonatkozóan a kedvezményezettnek műveletszinten nem szükséges elérendő célértéket meghatároznia. Az indikátor célértékek teljesítéséhez a felhíváson kívül más, a KAP ST keretében meghirdetésre kerülő felhívás(ok) is hozzájárul(hat)(</a:t>
            </a:r>
            <a:r>
              <a:rPr lang="hu-HU" sz="2800" dirty="0" err="1"/>
              <a:t>nak</a:t>
            </a:r>
            <a:r>
              <a:rPr lang="hu-HU" sz="2800" dirty="0"/>
              <a:t>).</a:t>
            </a:r>
          </a:p>
          <a:p>
            <a:pPr marL="0" indent="0" algn="just">
              <a:buNone/>
            </a:pPr>
            <a:endParaRPr lang="hu-HU" sz="2800" dirty="0"/>
          </a:p>
          <a:p>
            <a:pPr marL="0" indent="0" algn="just">
              <a:buNone/>
            </a:pPr>
            <a:r>
              <a:rPr lang="hu-HU" sz="2600" b="1" dirty="0"/>
              <a:t>A művelet keretében megvalósult rendezvények száma: 25 db</a:t>
            </a:r>
          </a:p>
        </p:txBody>
      </p:sp>
      <p:pic>
        <p:nvPicPr>
          <p:cNvPr id="8" name="Kép 7" descr="BIHARSÁRRÉTlogó">
            <a:extLst>
              <a:ext uri="{FF2B5EF4-FFF2-40B4-BE49-F238E27FC236}">
                <a16:creationId xmlns:a16="http://schemas.microsoft.com/office/drawing/2014/main" id="{CFE0CB9A-FEBF-5B92-87FA-C4C05606437A}"/>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8B0568D3-C3FE-9B0E-A7E6-81E92D5D43C1}"/>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01588497-C65D-B7DC-A2B0-92BCB07F76F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272432EB-2826-1DE7-4B73-C85507580598}"/>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16340757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A5F28D-EC26-5A65-EFE8-9ABCBE2ABC5D}"/>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445B7E61-659E-AEFA-F887-12B51723F120}"/>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Monitoring</a:t>
            </a:r>
          </a:p>
        </p:txBody>
      </p:sp>
      <p:sp>
        <p:nvSpPr>
          <p:cNvPr id="3" name="Tartalom helye 2">
            <a:extLst>
              <a:ext uri="{FF2B5EF4-FFF2-40B4-BE49-F238E27FC236}">
                <a16:creationId xmlns:a16="http://schemas.microsoft.com/office/drawing/2014/main" id="{D4B06DE0-E403-F3D9-FF81-E1988E26DB99}"/>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800" dirty="0"/>
              <a:t> A kedvezményezett köteles a felhívás Monitoring adatszolgáltatás című mellékelte szerint a monitoring rendszer működtetéséhez szükséges adatokat megadni.</a:t>
            </a:r>
          </a:p>
          <a:p>
            <a:pPr marL="0" indent="0" algn="just">
              <a:buNone/>
            </a:pPr>
            <a:endParaRPr lang="hu-HU" sz="2800" dirty="0"/>
          </a:p>
          <a:p>
            <a:pPr marL="0" indent="0" algn="just">
              <a:buNone/>
            </a:pPr>
            <a:endParaRPr lang="hu-HU" sz="2600" b="1" dirty="0"/>
          </a:p>
        </p:txBody>
      </p:sp>
      <p:pic>
        <p:nvPicPr>
          <p:cNvPr id="8" name="Kép 7" descr="BIHARSÁRRÉTlogó">
            <a:extLst>
              <a:ext uri="{FF2B5EF4-FFF2-40B4-BE49-F238E27FC236}">
                <a16:creationId xmlns:a16="http://schemas.microsoft.com/office/drawing/2014/main" id="{46376CC1-EC3B-5328-CB13-39C31BA99AC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17171846-2148-BA90-FC94-11CBD4E4449C}"/>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C30CD17D-424A-EF9E-0067-C61C6E09B77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4707B776-BAC2-39CD-A4E7-4137ADB09832}"/>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40621858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E95658-00D3-0B76-23A4-DB41838683C7}"/>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88A494A9-ECC0-84BB-4BF7-7B7DEA33D9B3}"/>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Kiválasztási eljárásrend</a:t>
            </a:r>
          </a:p>
        </p:txBody>
      </p:sp>
      <p:sp>
        <p:nvSpPr>
          <p:cNvPr id="3" name="Tartalom helye 2">
            <a:extLst>
              <a:ext uri="{FF2B5EF4-FFF2-40B4-BE49-F238E27FC236}">
                <a16:creationId xmlns:a16="http://schemas.microsoft.com/office/drawing/2014/main" id="{E1AD9519-1781-E140-1650-95E8BCB037F4}"/>
              </a:ext>
            </a:extLst>
          </p:cNvPr>
          <p:cNvSpPr>
            <a:spLocks noGrp="1"/>
          </p:cNvSpPr>
          <p:nvPr>
            <p:ph idx="1"/>
          </p:nvPr>
        </p:nvSpPr>
        <p:spPr>
          <a:xfrm>
            <a:off x="838200" y="1737360"/>
            <a:ext cx="10515600" cy="3984710"/>
          </a:xfrm>
        </p:spPr>
        <p:txBody>
          <a:bodyPr>
            <a:normAutofit fontScale="70000" lnSpcReduction="20000"/>
          </a:bodyPr>
          <a:lstStyle/>
          <a:p>
            <a:pPr algn="just">
              <a:buFont typeface="Wingdings" panose="05000000000000000000" pitchFamily="2" charset="2"/>
              <a:buChar char="Ø"/>
            </a:pPr>
            <a:r>
              <a:rPr lang="hu-HU" sz="2800" dirty="0"/>
              <a:t> A HACS a támogatási kérelmekről való döntés megalapozására Helyi Bíráló Bizottságot (a továbbiakban: HBB) hív össze.</a:t>
            </a:r>
          </a:p>
          <a:p>
            <a:pPr algn="just">
              <a:buFont typeface="Wingdings" panose="05000000000000000000" pitchFamily="2" charset="2"/>
              <a:buChar char="Ø"/>
            </a:pPr>
            <a:r>
              <a:rPr lang="hu-HU" sz="2800" dirty="0"/>
              <a:t>A helyi támogatási kérelmek elbírálása szakaszos.</a:t>
            </a:r>
          </a:p>
          <a:p>
            <a:pPr algn="just">
              <a:buFont typeface="Wingdings" panose="05000000000000000000" pitchFamily="2" charset="2"/>
              <a:buChar char="Ø"/>
            </a:pPr>
            <a:r>
              <a:rPr lang="hu-HU" sz="2800" dirty="0"/>
              <a:t>A HBB a támogatási kérelemre vonatkozó jóváhagyó vagy elutasító döntési javaslatot a támogatási kérelmek - a felhívásban előírt értékelési szempontoknak való megfelelés szerinti - sorrendje alapján tesz.</a:t>
            </a:r>
          </a:p>
          <a:p>
            <a:pPr algn="just">
              <a:buFont typeface="Wingdings" panose="05000000000000000000" pitchFamily="2" charset="2"/>
              <a:buChar char="Ø"/>
            </a:pPr>
            <a:r>
              <a:rPr lang="hu-HU" sz="2800" dirty="0"/>
              <a:t>A HACS a HBB döntési javaslata alapján dönt a támogatási kérelem elutasításáról, vagy annak támogatására irányuló javaslatát a Kincstár által működtetett informatikai rendszeren keresztül megküldi az IH-</a:t>
            </a:r>
            <a:r>
              <a:rPr lang="hu-HU" sz="2800" dirty="0" err="1"/>
              <a:t>nak</a:t>
            </a:r>
            <a:r>
              <a:rPr lang="hu-HU" sz="2800" dirty="0"/>
              <a:t> a HBB - döntési javaslatot megalapozó - ülésének jegyzőkönyvével együtt az ülés megtartását követő 30 napon belül.</a:t>
            </a:r>
          </a:p>
          <a:p>
            <a:pPr algn="just">
              <a:buFont typeface="Wingdings" panose="05000000000000000000" pitchFamily="2" charset="2"/>
              <a:buChar char="Ø"/>
            </a:pPr>
            <a:r>
              <a:rPr lang="hu-HU" sz="2800" dirty="0"/>
              <a:t>A támogató a kérelem tárgyában történő döntéshozatalt megelőzően egymásnak ellentmondó adatok, tények, körülmények, valamint a benyújtott iratok tartalmának tisztázása érdekében a kedvezményezettet írásban hiánypótlásnak nem minősülő adategyeztetésre vagy egyeztetésre hívhatja fel.</a:t>
            </a:r>
          </a:p>
          <a:p>
            <a:pPr marL="0" indent="0" algn="just">
              <a:buNone/>
            </a:pPr>
            <a:endParaRPr lang="hu-HU" sz="2600" b="1" dirty="0"/>
          </a:p>
        </p:txBody>
      </p:sp>
      <p:pic>
        <p:nvPicPr>
          <p:cNvPr id="8" name="Kép 7" descr="BIHARSÁRRÉTlogó">
            <a:extLst>
              <a:ext uri="{FF2B5EF4-FFF2-40B4-BE49-F238E27FC236}">
                <a16:creationId xmlns:a16="http://schemas.microsoft.com/office/drawing/2014/main" id="{AE3CE6EF-7F04-0CF0-26C9-B3817587808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97407C20-65F8-6BFB-7D57-4433ECDFB5F9}"/>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32CB405E-D549-50A8-DE36-983884E16D64}"/>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635294E5-DC25-A2BD-52F6-8C24889C8562}"/>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21095801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E9D51A-3C13-00A1-2F30-823DEBD4C2C3}"/>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787C0FB4-56C8-6D84-6795-0867B9FFA778}"/>
              </a:ext>
            </a:extLst>
          </p:cNvPr>
          <p:cNvSpPr>
            <a:spLocks noGrp="1"/>
          </p:cNvSpPr>
          <p:nvPr>
            <p:ph type="title"/>
          </p:nvPr>
        </p:nvSpPr>
        <p:spPr>
          <a:xfrm>
            <a:off x="2667786" y="575035"/>
            <a:ext cx="6447934" cy="907746"/>
          </a:xfrm>
        </p:spPr>
        <p:txBody>
          <a:bodyPr>
            <a:normAutofit fontScale="90000"/>
          </a:bodyPr>
          <a:lstStyle/>
          <a:p>
            <a:pPr algn="ctr"/>
            <a:r>
              <a:rPr lang="hu-HU" sz="3200" b="1" dirty="0">
                <a:latin typeface="+mn-lt"/>
              </a:rPr>
              <a:t>Nem </a:t>
            </a:r>
            <a:r>
              <a:rPr lang="hu-HU" sz="3200" b="1" dirty="0" err="1">
                <a:latin typeface="+mn-lt"/>
              </a:rPr>
              <a:t>hiánypótoltatható</a:t>
            </a:r>
            <a:r>
              <a:rPr lang="hu-HU" sz="3200" b="1" dirty="0">
                <a:latin typeface="+mn-lt"/>
              </a:rPr>
              <a:t> jogosultsági feltételek</a:t>
            </a:r>
          </a:p>
        </p:txBody>
      </p:sp>
      <p:sp>
        <p:nvSpPr>
          <p:cNvPr id="3" name="Tartalom helye 2">
            <a:extLst>
              <a:ext uri="{FF2B5EF4-FFF2-40B4-BE49-F238E27FC236}">
                <a16:creationId xmlns:a16="http://schemas.microsoft.com/office/drawing/2014/main" id="{99F7CECB-CEEC-438E-9230-DA7647A484CD}"/>
              </a:ext>
            </a:extLst>
          </p:cNvPr>
          <p:cNvSpPr>
            <a:spLocks noGrp="1"/>
          </p:cNvSpPr>
          <p:nvPr>
            <p:ph idx="1"/>
          </p:nvPr>
        </p:nvSpPr>
        <p:spPr>
          <a:xfrm>
            <a:off x="838200" y="1737360"/>
            <a:ext cx="10515600" cy="3984710"/>
          </a:xfrm>
        </p:spPr>
        <p:txBody>
          <a:bodyPr>
            <a:normAutofit fontScale="92500" lnSpcReduction="20000"/>
          </a:bodyPr>
          <a:lstStyle/>
          <a:p>
            <a:pPr algn="just">
              <a:buFont typeface="Wingdings" panose="05000000000000000000" pitchFamily="2" charset="2"/>
              <a:buChar char="Ø"/>
            </a:pPr>
            <a:r>
              <a:rPr lang="hu-HU" sz="2800" dirty="0"/>
              <a:t> A kedvezményezettnek átlátható szervezetnek kell minősülnie az államháztartásról szóló 2011. évi CXCV. törvény 1. § 4. pontja és 50. § (1)bekezdés c) pontja szerint.</a:t>
            </a:r>
          </a:p>
          <a:p>
            <a:pPr algn="just">
              <a:buFont typeface="Wingdings" panose="05000000000000000000" pitchFamily="2" charset="2"/>
              <a:buChar char="Ø"/>
            </a:pPr>
            <a:r>
              <a:rPr lang="hu-HU" sz="2600" b="1" dirty="0"/>
              <a:t>Az ÉNGY-ben nem szereplő építési tételekre, gépekre, berendezésekre és szolgáltatás vásárlásra vonatkozóan a felhívás 13.1.2. alfejezet árajánlatokról szóló pontjában/pontjaiban felsorolt dokumentumok legalább egyike (vagyis legalább egy árajánlat) benyújtásra került a támogatási kérelem mellékleteként.</a:t>
            </a:r>
          </a:p>
          <a:p>
            <a:pPr algn="just">
              <a:buFont typeface="Wingdings" panose="05000000000000000000" pitchFamily="2" charset="2"/>
              <a:buChar char="Ø"/>
            </a:pPr>
            <a:r>
              <a:rPr lang="hu-HU" sz="2600" dirty="0"/>
              <a:t>A felhívás 13.1.1. pontjában felsorolt dokumentumok a támogatási kérelemhez hiánytalanul benyújtásra kerültek.</a:t>
            </a:r>
          </a:p>
          <a:p>
            <a:pPr algn="just">
              <a:buFont typeface="Wingdings" panose="05000000000000000000" pitchFamily="2" charset="2"/>
              <a:buChar char="Ø"/>
            </a:pPr>
            <a:r>
              <a:rPr lang="hu-HU" sz="2600" b="1" dirty="0"/>
              <a:t>Ha a nem </a:t>
            </a:r>
            <a:r>
              <a:rPr lang="hu-HU" sz="2600" b="1" dirty="0" err="1"/>
              <a:t>hiánypótoltatható</a:t>
            </a:r>
            <a:r>
              <a:rPr lang="hu-HU" sz="2600" b="1" dirty="0"/>
              <a:t> jogosultsági feltételeknek a támogatási kérelem nem felel meg, akkor a támogatási kérelem hiánypótlási felhívás nélkül visszautasításra kerül.</a:t>
            </a:r>
          </a:p>
        </p:txBody>
      </p:sp>
      <p:pic>
        <p:nvPicPr>
          <p:cNvPr id="8" name="Kép 7" descr="BIHARSÁRRÉTlogó">
            <a:extLst>
              <a:ext uri="{FF2B5EF4-FFF2-40B4-BE49-F238E27FC236}">
                <a16:creationId xmlns:a16="http://schemas.microsoft.com/office/drawing/2014/main" id="{025E6C11-4CCD-9B06-E021-B20C1F1BFFF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497140A2-4A12-767D-3914-0BF42915FAF6}"/>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198A6B4F-02AD-2A46-5012-A8F03370971E}"/>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6A907307-D6C3-236F-B258-921EC930EFBB}"/>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2104152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75CE3D-2A40-CB01-3C45-ED83C125AE2D}"/>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67FE23C0-AF80-B9D0-DEE8-5B095AD3A557}"/>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Felhívás célja</a:t>
            </a:r>
          </a:p>
        </p:txBody>
      </p:sp>
      <p:sp>
        <p:nvSpPr>
          <p:cNvPr id="3" name="Tartalom helye 2">
            <a:extLst>
              <a:ext uri="{FF2B5EF4-FFF2-40B4-BE49-F238E27FC236}">
                <a16:creationId xmlns:a16="http://schemas.microsoft.com/office/drawing/2014/main" id="{D501AE61-C11F-B87C-A334-F5321C342905}"/>
              </a:ext>
            </a:extLst>
          </p:cNvPr>
          <p:cNvSpPr>
            <a:spLocks noGrp="1"/>
          </p:cNvSpPr>
          <p:nvPr>
            <p:ph idx="1"/>
          </p:nvPr>
        </p:nvSpPr>
        <p:spPr>
          <a:xfrm>
            <a:off x="838200" y="1737360"/>
            <a:ext cx="10515600" cy="3984710"/>
          </a:xfrm>
        </p:spPr>
        <p:txBody>
          <a:bodyPr>
            <a:normAutofit/>
          </a:bodyPr>
          <a:lstStyle/>
          <a:p>
            <a:pPr marL="0" indent="0" algn="just">
              <a:buNone/>
            </a:pPr>
            <a:r>
              <a:rPr lang="hu-HU" sz="2800" dirty="0"/>
              <a:t>A felhívás célja, hogy támogatást nyújtson az illetékességi területhez kötődő kulturális, vagy szellemi, vagy épített, vagy természeti, vagy gasztronómiai értékeket, adottságokat bemutató programok (pl. települési rendezvény, kiállítás, tábor stb.) megvalósításához. Ezek megvalósításával a helyi közösségek közelebb kerülnek a LEADER program egyik fontos céljához, a helyi kötődés és a közösségi kapcsolatok erősítéséhez és a stratégiánkban megfogalmazott „jó itt élni” érzéshez. Az itt élők, így lesznek büszkék településükre és így vesznek részt tevékenyen a település mindennapjaiban.</a:t>
            </a:r>
          </a:p>
        </p:txBody>
      </p:sp>
      <p:pic>
        <p:nvPicPr>
          <p:cNvPr id="8" name="Kép 7" descr="BIHARSÁRRÉTlogó">
            <a:extLst>
              <a:ext uri="{FF2B5EF4-FFF2-40B4-BE49-F238E27FC236}">
                <a16:creationId xmlns:a16="http://schemas.microsoft.com/office/drawing/2014/main" id="{7DA3B975-D2E1-7540-A540-5DBF173C217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7DC8DE15-3395-F670-F18B-51054AECB3B0}"/>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B1760CEA-103C-620B-F80D-318D203B94F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0276" y="186646"/>
            <a:ext cx="2829243" cy="1080430"/>
          </a:xfrm>
          <a:prstGeom prst="rect">
            <a:avLst/>
          </a:prstGeom>
          <a:noFill/>
          <a:ln>
            <a:noFill/>
          </a:ln>
        </p:spPr>
      </p:pic>
      <p:pic>
        <p:nvPicPr>
          <p:cNvPr id="11" name="image2.jpeg">
            <a:extLst>
              <a:ext uri="{FF2B5EF4-FFF2-40B4-BE49-F238E27FC236}">
                <a16:creationId xmlns:a16="http://schemas.microsoft.com/office/drawing/2014/main" id="{11428EF5-5254-BC59-91F1-37A8DE2F8C62}"/>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22327466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53D5A5-3347-97A8-29AC-53D28412FC1F}"/>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6B99836C-411B-D402-D45D-E075D26A0FDC}"/>
              </a:ext>
            </a:extLst>
          </p:cNvPr>
          <p:cNvSpPr>
            <a:spLocks noGrp="1"/>
          </p:cNvSpPr>
          <p:nvPr>
            <p:ph type="title"/>
          </p:nvPr>
        </p:nvSpPr>
        <p:spPr>
          <a:xfrm>
            <a:off x="2667786" y="575035"/>
            <a:ext cx="6447934" cy="907746"/>
          </a:xfrm>
        </p:spPr>
        <p:txBody>
          <a:bodyPr>
            <a:normAutofit fontScale="90000"/>
          </a:bodyPr>
          <a:lstStyle/>
          <a:p>
            <a:pPr algn="ctr"/>
            <a:r>
              <a:rPr lang="hu-HU" sz="3200" b="1" dirty="0" err="1">
                <a:latin typeface="+mn-lt"/>
              </a:rPr>
              <a:t>Hiánypótoltatható</a:t>
            </a:r>
            <a:r>
              <a:rPr lang="hu-HU" sz="3200" b="1" dirty="0">
                <a:latin typeface="+mn-lt"/>
              </a:rPr>
              <a:t> jogosultsági feltételek</a:t>
            </a:r>
          </a:p>
        </p:txBody>
      </p:sp>
      <p:sp>
        <p:nvSpPr>
          <p:cNvPr id="3" name="Tartalom helye 2">
            <a:extLst>
              <a:ext uri="{FF2B5EF4-FFF2-40B4-BE49-F238E27FC236}">
                <a16:creationId xmlns:a16="http://schemas.microsoft.com/office/drawing/2014/main" id="{874A8B08-0DA1-E601-772E-B5F156DCE00F}"/>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800" dirty="0"/>
              <a:t> A felhívás 13.1.2. pontja szerint a támogatási kérelemhez csatolandó dokumentumok.</a:t>
            </a:r>
          </a:p>
          <a:p>
            <a:pPr algn="just">
              <a:buFont typeface="Wingdings" panose="05000000000000000000" pitchFamily="2" charset="2"/>
              <a:buChar char="Ø"/>
            </a:pPr>
            <a:r>
              <a:rPr lang="hu-HU" sz="2800" dirty="0"/>
              <a:t>A tartalmi értékelési szempontokat alátámasztó dokumentumok.</a:t>
            </a:r>
            <a:endParaRPr lang="hu-HU" sz="2600" dirty="0"/>
          </a:p>
        </p:txBody>
      </p:sp>
      <p:pic>
        <p:nvPicPr>
          <p:cNvPr id="8" name="Kép 7" descr="BIHARSÁRRÉTlogó">
            <a:extLst>
              <a:ext uri="{FF2B5EF4-FFF2-40B4-BE49-F238E27FC236}">
                <a16:creationId xmlns:a16="http://schemas.microsoft.com/office/drawing/2014/main" id="{5399A0C7-7D30-6597-0A41-771977FEEDF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C7448DC1-4FCE-B094-FFC7-816462359BF5}"/>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5F185242-D495-C9A1-D09D-B20F1C04123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02B286F9-D0E6-D7FC-B581-DAD485415A72}"/>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38313666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A5707-0ADD-918F-A5C3-84E6694F873B}"/>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37E2D584-4278-C049-43DB-B839CD084DFB}"/>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 Tartalmi értékelési szempontok</a:t>
            </a:r>
          </a:p>
        </p:txBody>
      </p:sp>
      <p:sp>
        <p:nvSpPr>
          <p:cNvPr id="3" name="Tartalom helye 2">
            <a:extLst>
              <a:ext uri="{FF2B5EF4-FFF2-40B4-BE49-F238E27FC236}">
                <a16:creationId xmlns:a16="http://schemas.microsoft.com/office/drawing/2014/main" id="{8780D321-E8F0-1CEE-2595-E62D4312A94D}"/>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800" dirty="0"/>
              <a:t> A tartalmi értékelési szempontok alapján legfeljebb </a:t>
            </a:r>
            <a:r>
              <a:rPr lang="hu-HU" sz="2800" b="1" dirty="0"/>
              <a:t>100 pont </a:t>
            </a:r>
            <a:r>
              <a:rPr lang="hu-HU" sz="2800" dirty="0"/>
              <a:t>adható. Nem támogathatók azok a kérelmek, amelyek esetében a támogatási kérelemre adott </a:t>
            </a:r>
            <a:r>
              <a:rPr lang="hu-HU" sz="2800" dirty="0" err="1"/>
              <a:t>összpontszám</a:t>
            </a:r>
            <a:r>
              <a:rPr lang="hu-HU" sz="2800" dirty="0"/>
              <a:t> nem éri el a </a:t>
            </a:r>
            <a:r>
              <a:rPr lang="hu-HU" sz="2800" b="1" dirty="0"/>
              <a:t>50 </a:t>
            </a:r>
            <a:r>
              <a:rPr lang="hu-HU" sz="2800" dirty="0"/>
              <a:t>pontot. továbbá a projektterv minőségére adható 40 ponton belül a </a:t>
            </a:r>
            <a:r>
              <a:rPr lang="hu-HU" sz="2800" b="1" dirty="0"/>
              <a:t>20</a:t>
            </a:r>
            <a:r>
              <a:rPr lang="hu-HU" sz="2800" dirty="0"/>
              <a:t> pontot, valamint a HBB által meghatározott támogathatósági minimumpontszámot. A/az 50 pont elérése nem jelenti automatikusan a támogatás megítélését, a HBB ezen pontszámot meghaladó támogathatósági minimumpontszámot is megállapíthat. A tartalmi értékelési szempontok során vállalt kötelezettségekhez külön jogkövetkezmények fűződnek, amelyeket a felhívás 10. fejezete tartalmazza.</a:t>
            </a:r>
            <a:endParaRPr lang="hu-HU" sz="2600" dirty="0"/>
          </a:p>
        </p:txBody>
      </p:sp>
      <p:pic>
        <p:nvPicPr>
          <p:cNvPr id="8" name="Kép 7" descr="BIHARSÁRRÉTlogó">
            <a:extLst>
              <a:ext uri="{FF2B5EF4-FFF2-40B4-BE49-F238E27FC236}">
                <a16:creationId xmlns:a16="http://schemas.microsoft.com/office/drawing/2014/main" id="{F06878C6-CA99-4DB7-7017-C1264CEEE97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6E0A098E-17B6-0457-B594-AD1A3D6E5144}"/>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0FD90480-B240-692E-CCD1-086CB3C4A0E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C824DD3D-C076-589F-0C1E-1A470BFE49BB}"/>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15530099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CF6E12-D86F-8E7E-CE7F-AADB0A8BB192}"/>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1A0DA2C7-F8C6-BDB9-84D2-C55A565DB3FA}"/>
              </a:ext>
            </a:extLst>
          </p:cNvPr>
          <p:cNvSpPr>
            <a:spLocks noGrp="1"/>
          </p:cNvSpPr>
          <p:nvPr>
            <p:ph type="title"/>
          </p:nvPr>
        </p:nvSpPr>
        <p:spPr>
          <a:xfrm>
            <a:off x="2667786" y="575035"/>
            <a:ext cx="6447934" cy="907746"/>
          </a:xfrm>
        </p:spPr>
        <p:txBody>
          <a:bodyPr>
            <a:normAutofit fontScale="90000"/>
          </a:bodyPr>
          <a:lstStyle/>
          <a:p>
            <a:pPr algn="ctr"/>
            <a:r>
              <a:rPr lang="hu-HU" sz="3200" b="1" dirty="0">
                <a:latin typeface="+mn-lt"/>
              </a:rPr>
              <a:t>Finanszírozással kapcsolatos információk</a:t>
            </a:r>
          </a:p>
        </p:txBody>
      </p:sp>
      <p:sp>
        <p:nvSpPr>
          <p:cNvPr id="3" name="Tartalom helye 2">
            <a:extLst>
              <a:ext uri="{FF2B5EF4-FFF2-40B4-BE49-F238E27FC236}">
                <a16:creationId xmlns:a16="http://schemas.microsoft.com/office/drawing/2014/main" id="{26420F58-65EA-3E33-C383-8C0FD2D34D0C}"/>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800" dirty="0"/>
              <a:t> A támogatás vissza nem térítendő támogatásnak minősül.</a:t>
            </a:r>
          </a:p>
          <a:p>
            <a:pPr algn="just">
              <a:buFont typeface="Wingdings" panose="05000000000000000000" pitchFamily="2" charset="2"/>
              <a:buChar char="Ø"/>
            </a:pPr>
            <a:r>
              <a:rPr lang="hu-HU" sz="2600" dirty="0"/>
              <a:t>Az igényelhető vissza nem térítendő támogatás összege:</a:t>
            </a:r>
          </a:p>
          <a:p>
            <a:pPr marL="0" indent="0" algn="just">
              <a:buNone/>
            </a:pPr>
            <a:r>
              <a:rPr lang="hu-HU" sz="2600" dirty="0"/>
              <a:t>         legalább 2 000 000 Ft - legfeljebb 4 000 000 Ft.</a:t>
            </a:r>
          </a:p>
          <a:p>
            <a:pPr algn="just">
              <a:buFont typeface="Wingdings" panose="05000000000000000000" pitchFamily="2" charset="2"/>
              <a:buChar char="Ø"/>
            </a:pPr>
            <a:r>
              <a:rPr lang="hu-HU" sz="2600" dirty="0"/>
              <a:t> A támogatás intenzitása 95%.</a:t>
            </a:r>
          </a:p>
        </p:txBody>
      </p:sp>
      <p:pic>
        <p:nvPicPr>
          <p:cNvPr id="8" name="Kép 7" descr="BIHARSÁRRÉTlogó">
            <a:extLst>
              <a:ext uri="{FF2B5EF4-FFF2-40B4-BE49-F238E27FC236}">
                <a16:creationId xmlns:a16="http://schemas.microsoft.com/office/drawing/2014/main" id="{710085BB-3759-B380-11A5-A57CC886226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FAE5A3BE-D275-6949-F4B2-C3F19023D9DE}"/>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1015E9A8-79FD-E38D-5035-5855EF35268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AE505E80-FC4D-5398-878B-575CB39B64EB}"/>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19317610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3D14B-7E24-45A3-4EFE-1B3BC97F74FB}"/>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AEC9EC2F-3D45-F38E-BCCE-3AEC4857E015}"/>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Igényelhető előleg</a:t>
            </a:r>
          </a:p>
        </p:txBody>
      </p:sp>
      <p:sp>
        <p:nvSpPr>
          <p:cNvPr id="3" name="Tartalom helye 2">
            <a:extLst>
              <a:ext uri="{FF2B5EF4-FFF2-40B4-BE49-F238E27FC236}">
                <a16:creationId xmlns:a16="http://schemas.microsoft.com/office/drawing/2014/main" id="{44F710CD-D5E6-94A3-F830-E24C7FCCA70F}"/>
              </a:ext>
            </a:extLst>
          </p:cNvPr>
          <p:cNvSpPr>
            <a:spLocks noGrp="1"/>
          </p:cNvSpPr>
          <p:nvPr>
            <p:ph idx="1"/>
          </p:nvPr>
        </p:nvSpPr>
        <p:spPr>
          <a:xfrm>
            <a:off x="838200" y="1737360"/>
            <a:ext cx="10515600" cy="3984710"/>
          </a:xfrm>
        </p:spPr>
        <p:txBody>
          <a:bodyPr>
            <a:normAutofit fontScale="62500" lnSpcReduction="20000"/>
          </a:bodyPr>
          <a:lstStyle/>
          <a:p>
            <a:pPr algn="just">
              <a:buFont typeface="Wingdings" panose="05000000000000000000" pitchFamily="2" charset="2"/>
              <a:buChar char="Ø"/>
            </a:pPr>
            <a:r>
              <a:rPr lang="hu-HU" sz="2800" dirty="0"/>
              <a:t> Előleg igénybevételére </a:t>
            </a:r>
            <a:r>
              <a:rPr lang="hu-HU" sz="2800" b="1" u="sng" dirty="0"/>
              <a:t>kizárólag önkormányzatnak </a:t>
            </a:r>
            <a:r>
              <a:rPr lang="hu-HU" sz="2800" dirty="0"/>
              <a:t>vagy egyháznak minősülő kedvezményezettek részére van lehetőség.</a:t>
            </a:r>
          </a:p>
          <a:p>
            <a:pPr algn="just">
              <a:buFont typeface="Wingdings" panose="05000000000000000000" pitchFamily="2" charset="2"/>
              <a:buChar char="Ø"/>
            </a:pPr>
            <a:r>
              <a:rPr lang="hu-HU" sz="2800" b="1" u="sng" dirty="0"/>
              <a:t>A támogatási döntésben meghatározott támogatási összeg legfeljebb 25 %-</a:t>
            </a:r>
            <a:r>
              <a:rPr lang="hu-HU" sz="2800" b="1" u="sng" dirty="0" err="1"/>
              <a:t>áig</a:t>
            </a:r>
            <a:r>
              <a:rPr lang="hu-HU" sz="2800" dirty="0"/>
              <a:t>, a kedvezményezett kérelemmel </a:t>
            </a:r>
            <a:r>
              <a:rPr lang="hu-HU" sz="2800" b="1" u="sng" dirty="0"/>
              <a:t>egy alkalommal előleget </a:t>
            </a:r>
            <a:r>
              <a:rPr lang="hu-HU" sz="2800" dirty="0"/>
              <a:t>igényelhet.</a:t>
            </a:r>
          </a:p>
          <a:p>
            <a:pPr algn="just">
              <a:buFont typeface="Wingdings" panose="05000000000000000000" pitchFamily="2" charset="2"/>
              <a:buChar char="Ø"/>
            </a:pPr>
            <a:r>
              <a:rPr lang="hu-HU" sz="2800" dirty="0"/>
              <a:t>Ha a kedvezményezett az elszámolható költségek egy részével és ezáltal az arra jutó támogatással már elszámolt, vagy azok vonatkozásában kifizetési kérelmet nyújtott be, akkor az elszámolásra benyújtott költségekre, illetve támogatásra előleg már nem igényelhető.</a:t>
            </a:r>
          </a:p>
          <a:p>
            <a:pPr algn="just">
              <a:buFont typeface="Wingdings" panose="05000000000000000000" pitchFamily="2" charset="2"/>
              <a:buChar char="Ø"/>
            </a:pPr>
            <a:r>
              <a:rPr lang="hu-HU" sz="2800" b="1" u="sng" dirty="0"/>
              <a:t>Az előleget kizárólag a művelet megvalósítására lehet felhasználni, és az igényelt előleg folyósítását követően benyújtott első kifizetési kérelemben - amelynek benyújtása nem eshet az előleg folyósításának napját követő 12 hónapnál későbbi időpontra vagy a művelet megvalósítására rendelkezésre álló határidőt követő időpontra - annak teljes összegével el kell számolni.</a:t>
            </a:r>
          </a:p>
          <a:p>
            <a:pPr algn="just">
              <a:buFont typeface="Wingdings" panose="05000000000000000000" pitchFamily="2" charset="2"/>
              <a:buChar char="Ø"/>
            </a:pPr>
            <a:r>
              <a:rPr lang="hu-HU" sz="2800" dirty="0"/>
              <a:t>Nem jogosult előlegre az a kedvezményezett, akinek vagy, amelynek a) a KAP Vhr. szerinti agrártámogatási jogviszonyból vagy b) a 2014-2020 programozási időszakban keletkezett támogatási jogviszonyból eredő lejárt tartozása áll fenn a Kincstárral szemben.</a:t>
            </a:r>
          </a:p>
          <a:p>
            <a:pPr algn="just">
              <a:buFont typeface="Wingdings" panose="05000000000000000000" pitchFamily="2" charset="2"/>
              <a:buChar char="Ø"/>
            </a:pPr>
            <a:r>
              <a:rPr lang="hu-HU" sz="2800" b="1" u="sng" dirty="0"/>
              <a:t>Egyszeri elszámolás esetén előleg nem igényelhető.</a:t>
            </a:r>
            <a:endParaRPr lang="hu-HU" sz="2600" b="1" u="sng" dirty="0"/>
          </a:p>
        </p:txBody>
      </p:sp>
      <p:pic>
        <p:nvPicPr>
          <p:cNvPr id="8" name="Kép 7" descr="BIHARSÁRRÉTlogó">
            <a:extLst>
              <a:ext uri="{FF2B5EF4-FFF2-40B4-BE49-F238E27FC236}">
                <a16:creationId xmlns:a16="http://schemas.microsoft.com/office/drawing/2014/main" id="{76B4BE52-D291-DF0E-21AE-0567A2EFBFD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FDD0353E-F30A-5012-EB4F-C3A0AB00821C}"/>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5B571550-3999-F91D-24C5-2E4F445BE62D}"/>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01A863FE-DD75-7608-3C2D-4B0F956AA3D8}"/>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18606216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7F5390-2787-3326-D978-2094F5BE7480}"/>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8D2A023F-12D6-BB0D-787D-2EB48A7BFF42}"/>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Igényelhető előleg</a:t>
            </a:r>
          </a:p>
        </p:txBody>
      </p:sp>
      <p:sp>
        <p:nvSpPr>
          <p:cNvPr id="3" name="Tartalom helye 2">
            <a:extLst>
              <a:ext uri="{FF2B5EF4-FFF2-40B4-BE49-F238E27FC236}">
                <a16:creationId xmlns:a16="http://schemas.microsoft.com/office/drawing/2014/main" id="{AA058395-64D1-94A0-EA0C-5DA34378EE83}"/>
              </a:ext>
            </a:extLst>
          </p:cNvPr>
          <p:cNvSpPr>
            <a:spLocks noGrp="1"/>
          </p:cNvSpPr>
          <p:nvPr>
            <p:ph idx="1"/>
          </p:nvPr>
        </p:nvSpPr>
        <p:spPr>
          <a:xfrm>
            <a:off x="838200" y="1737360"/>
            <a:ext cx="10515600" cy="3984710"/>
          </a:xfrm>
        </p:spPr>
        <p:txBody>
          <a:bodyPr>
            <a:normAutofit lnSpcReduction="10000"/>
          </a:bodyPr>
          <a:lstStyle/>
          <a:p>
            <a:pPr algn="just">
              <a:buFont typeface="Wingdings" panose="05000000000000000000" pitchFamily="2" charset="2"/>
              <a:buChar char="Ø"/>
            </a:pPr>
            <a:r>
              <a:rPr lang="hu-HU" sz="2800" dirty="0"/>
              <a:t> Központi helyi önkormányzati vagy köztestületi költségvetési szerv, közvetlen vagy közvetett többségi állami tulajdonban álló gazdasági társaság, </a:t>
            </a:r>
            <a:r>
              <a:rPr lang="hu-HU" sz="2800" b="1" u="sng" dirty="0"/>
              <a:t>helyi önkormányzat</a:t>
            </a:r>
            <a:r>
              <a:rPr lang="hu-HU" sz="2800" dirty="0"/>
              <a:t>, önkormányzati társulás, köztestület, közalapítvány, az állam által alapított vagyonkezelő alapítvány vagy az ilyen alapítvány által fenntartott jogi személy kedvezményezett esetén előleg abban az esetben nyújtható, ha a kedvezményezett a KAP Vhr. 1. § (1) bekezdés a) pontja szerinti forrásból nyújtott támogatások kezelésére </a:t>
            </a:r>
            <a:r>
              <a:rPr lang="hu-HU" sz="2800" b="1" u="sng" dirty="0"/>
              <a:t>a Kincstárnál külön fizetési számlával rendelkezik.</a:t>
            </a:r>
          </a:p>
          <a:p>
            <a:pPr algn="just">
              <a:buFont typeface="Wingdings" panose="05000000000000000000" pitchFamily="2" charset="2"/>
              <a:buChar char="Ø"/>
            </a:pPr>
            <a:r>
              <a:rPr lang="hu-HU" sz="2600" b="1" u="sng" dirty="0"/>
              <a:t>A Kincstárnál fizetési számlával nem rendelkező kedvezményezettnek az előleg fogadására projektszámlát kell nyitnia.</a:t>
            </a:r>
          </a:p>
        </p:txBody>
      </p:sp>
      <p:pic>
        <p:nvPicPr>
          <p:cNvPr id="8" name="Kép 7" descr="BIHARSÁRRÉTlogó">
            <a:extLst>
              <a:ext uri="{FF2B5EF4-FFF2-40B4-BE49-F238E27FC236}">
                <a16:creationId xmlns:a16="http://schemas.microsoft.com/office/drawing/2014/main" id="{4512680F-D292-D126-1AA6-C72607847B8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F2E0A39B-E1C2-1274-3109-F5E11B371FCD}"/>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7766D8A0-81CB-EF15-A400-47AA1B3737F2}"/>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E96CF28B-B08E-9002-9534-71AD5A3D6415}"/>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42191207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19DA80-274F-7A7E-6F59-114B6D15BA3D}"/>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0910267A-2B0B-E80C-8252-B2FF4E43E9B4}"/>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Kifizetési kérelmek tervezése</a:t>
            </a:r>
          </a:p>
        </p:txBody>
      </p:sp>
      <p:sp>
        <p:nvSpPr>
          <p:cNvPr id="3" name="Tartalom helye 2">
            <a:extLst>
              <a:ext uri="{FF2B5EF4-FFF2-40B4-BE49-F238E27FC236}">
                <a16:creationId xmlns:a16="http://schemas.microsoft.com/office/drawing/2014/main" id="{4E21BBAA-DB40-3824-80FC-ECD8C41B267C}"/>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800" dirty="0"/>
              <a:t> A felhívás keretében lehetőség van </a:t>
            </a:r>
            <a:r>
              <a:rPr lang="hu-HU" sz="2800" b="1" u="sng" dirty="0"/>
              <a:t>egyszeri elszámolás választására</a:t>
            </a:r>
            <a:r>
              <a:rPr lang="hu-HU" sz="2800" dirty="0"/>
              <a:t>, mely esetben kizárólag záró kifizetési kérelmet köteles a kedvezményezett benyújtani a művelet fizikai befejezését követően.</a:t>
            </a:r>
          </a:p>
          <a:p>
            <a:pPr algn="just">
              <a:buFont typeface="Wingdings" panose="05000000000000000000" pitchFamily="2" charset="2"/>
              <a:buChar char="Ø"/>
            </a:pPr>
            <a:r>
              <a:rPr lang="hu-HU" sz="2600" dirty="0"/>
              <a:t>Egyszeri elszámolásról többszöri elszámolásra történő áttérés a támogatási döntés véglegessé válásától számított </a:t>
            </a:r>
            <a:r>
              <a:rPr lang="hu-HU" sz="2600" b="1" u="sng" dirty="0"/>
              <a:t>tizenkét hónapon belül </a:t>
            </a:r>
            <a:r>
              <a:rPr lang="hu-HU" sz="2800" b="1" u="sng" dirty="0"/>
              <a:t>van lehetőség</a:t>
            </a:r>
            <a:r>
              <a:rPr lang="hu-HU" sz="2800" dirty="0"/>
              <a:t>.</a:t>
            </a:r>
          </a:p>
          <a:p>
            <a:pPr algn="just">
              <a:buFont typeface="Wingdings" panose="05000000000000000000" pitchFamily="2" charset="2"/>
              <a:buChar char="Ø"/>
            </a:pPr>
            <a:r>
              <a:rPr lang="hu-HU" sz="2600" dirty="0"/>
              <a:t>Az egyszeri elszámolásról többszöri elszámolásra </a:t>
            </a:r>
            <a:r>
              <a:rPr lang="hu-HU" sz="2600" b="1" u="sng" dirty="0"/>
              <a:t>egy alkalommal </a:t>
            </a:r>
            <a:r>
              <a:rPr lang="hu-HU" sz="2600" dirty="0"/>
              <a:t>lehet áttérni.</a:t>
            </a:r>
          </a:p>
        </p:txBody>
      </p:sp>
      <p:pic>
        <p:nvPicPr>
          <p:cNvPr id="8" name="Kép 7" descr="BIHARSÁRRÉTlogó">
            <a:extLst>
              <a:ext uri="{FF2B5EF4-FFF2-40B4-BE49-F238E27FC236}">
                <a16:creationId xmlns:a16="http://schemas.microsoft.com/office/drawing/2014/main" id="{DC7B75CB-B665-BBEA-7026-F72ECF4171D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92CEF2AB-502C-FB1F-2398-450416F5D1F9}"/>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7AC8EAB8-8684-12ED-F826-45521AF7B7C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53F99FE8-87C5-5A97-4CB8-10401770F5DE}"/>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16488850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711644-C45E-92F1-5212-1D7B232AA546}"/>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C22C9205-8CE7-3153-D884-340222D31533}"/>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Kifizetési kérelmek tervezése</a:t>
            </a:r>
          </a:p>
        </p:txBody>
      </p:sp>
      <p:sp>
        <p:nvSpPr>
          <p:cNvPr id="3" name="Tartalom helye 2">
            <a:extLst>
              <a:ext uri="{FF2B5EF4-FFF2-40B4-BE49-F238E27FC236}">
                <a16:creationId xmlns:a16="http://schemas.microsoft.com/office/drawing/2014/main" id="{F75D9BA5-F7FC-C0A2-F57C-39E465B578B5}"/>
              </a:ext>
            </a:extLst>
          </p:cNvPr>
          <p:cNvSpPr>
            <a:spLocks noGrp="1"/>
          </p:cNvSpPr>
          <p:nvPr>
            <p:ph idx="1"/>
          </p:nvPr>
        </p:nvSpPr>
        <p:spPr>
          <a:xfrm>
            <a:off x="838200" y="1737360"/>
            <a:ext cx="10515600" cy="3984710"/>
          </a:xfrm>
        </p:spPr>
        <p:txBody>
          <a:bodyPr>
            <a:normAutofit lnSpcReduction="10000"/>
          </a:bodyPr>
          <a:lstStyle/>
          <a:p>
            <a:pPr algn="just">
              <a:buFont typeface="Wingdings" panose="05000000000000000000" pitchFamily="2" charset="2"/>
              <a:buChar char="Ø"/>
            </a:pPr>
            <a:r>
              <a:rPr lang="hu-HU" sz="2800" dirty="0"/>
              <a:t> Az egyszeri elszámolásról többszöri elszámolásra </a:t>
            </a:r>
            <a:r>
              <a:rPr lang="hu-HU" sz="2800" b="1" u="sng" dirty="0"/>
              <a:t>egy alkalommal lehet </a:t>
            </a:r>
            <a:r>
              <a:rPr lang="hu-HU" sz="2800" dirty="0"/>
              <a:t>áttérni. A kedvezményezett legalább egy kifizetési kérelem benyújtására köteles, és - </a:t>
            </a:r>
            <a:r>
              <a:rPr lang="hu-HU" sz="2800" b="1" dirty="0"/>
              <a:t>legfeljebb három kifizetési kérelmet </a:t>
            </a:r>
            <a:r>
              <a:rPr lang="hu-HU" sz="2800" dirty="0"/>
              <a:t>nyújthat be, valamint a támogatási döntésben meghatározott határidőig </a:t>
            </a:r>
            <a:r>
              <a:rPr lang="hu-HU" sz="2800" b="1" dirty="0"/>
              <a:t>egy záró </a:t>
            </a:r>
            <a:r>
              <a:rPr lang="hu-HU" sz="2800" dirty="0"/>
              <a:t>kifizetési kérelem benyújtására köteles.</a:t>
            </a:r>
          </a:p>
          <a:p>
            <a:pPr algn="just">
              <a:buFont typeface="Wingdings" panose="05000000000000000000" pitchFamily="2" charset="2"/>
              <a:buChar char="Ø"/>
            </a:pPr>
            <a:r>
              <a:rPr lang="hu-HU" sz="2600" dirty="0"/>
              <a:t>A kedvezményezett köteles a támogatási döntés véglegessé válásától számított - </a:t>
            </a:r>
            <a:r>
              <a:rPr lang="hu-HU" sz="2600" b="1" dirty="0"/>
              <a:t>12 hónapon belül a megítélt támogatás 10 %-át meghaladó </a:t>
            </a:r>
            <a:r>
              <a:rPr lang="hu-HU" sz="2600" dirty="0"/>
              <a:t>intenzitású támogatás elszámolására irányuló kifizetési kérelmet benyújtani. Előleg igénybevétele esetén az igényelt előleg folyósítását követően benyújtott első kifizetési kérelemben </a:t>
            </a:r>
            <a:r>
              <a:rPr lang="hu-HU" sz="2600" b="1" dirty="0"/>
              <a:t>az előleg teljes összegével </a:t>
            </a:r>
            <a:r>
              <a:rPr lang="hu-HU" sz="2600" dirty="0"/>
              <a:t>el kell számolni.</a:t>
            </a:r>
          </a:p>
        </p:txBody>
      </p:sp>
      <p:pic>
        <p:nvPicPr>
          <p:cNvPr id="8" name="Kép 7" descr="BIHARSÁRRÉTlogó">
            <a:extLst>
              <a:ext uri="{FF2B5EF4-FFF2-40B4-BE49-F238E27FC236}">
                <a16:creationId xmlns:a16="http://schemas.microsoft.com/office/drawing/2014/main" id="{CE5A4B24-6F37-B6BA-714D-DA51035854B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2C0713CC-784B-DBBE-3E44-E2EB0443FB37}"/>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4ADBE901-7149-24B1-F8CB-6CD88C88DEB3}"/>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1B9D0DC0-51D2-0814-C7AA-DFEE5BE57BFA}"/>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29368543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4DB108-DFEA-6417-A1BF-746FE76721CD}"/>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57CB5C1E-D648-4C7E-9E9A-076518AEE3EC}"/>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Kifizetési kérelmek tervezése</a:t>
            </a:r>
          </a:p>
        </p:txBody>
      </p:sp>
      <p:sp>
        <p:nvSpPr>
          <p:cNvPr id="3" name="Tartalom helye 2">
            <a:extLst>
              <a:ext uri="{FF2B5EF4-FFF2-40B4-BE49-F238E27FC236}">
                <a16:creationId xmlns:a16="http://schemas.microsoft.com/office/drawing/2014/main" id="{0A960D9C-0074-F7A3-BFB2-FC8FFEAF9E5B}"/>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600" dirty="0"/>
              <a:t>A fizikai </a:t>
            </a:r>
            <a:r>
              <a:rPr lang="hu-HU" sz="2600" b="1" dirty="0"/>
              <a:t>befejezést követő 30. napig </a:t>
            </a:r>
            <a:r>
              <a:rPr lang="hu-HU" sz="2600" dirty="0"/>
              <a:t>a megítélt támogatás </a:t>
            </a:r>
            <a:r>
              <a:rPr lang="hu-HU" sz="2600" b="1" dirty="0"/>
              <a:t>80 %-át </a:t>
            </a:r>
            <a:r>
              <a:rPr lang="hu-HU" sz="2600" dirty="0"/>
              <a:t>elérő vagy meghaladó intenzitású támogatás elszámolására irányuló záró kifizetési kérelmet köteles benyújtani.</a:t>
            </a:r>
          </a:p>
        </p:txBody>
      </p:sp>
      <p:pic>
        <p:nvPicPr>
          <p:cNvPr id="8" name="Kép 7" descr="BIHARSÁRRÉTlogó">
            <a:extLst>
              <a:ext uri="{FF2B5EF4-FFF2-40B4-BE49-F238E27FC236}">
                <a16:creationId xmlns:a16="http://schemas.microsoft.com/office/drawing/2014/main" id="{FA4894F4-1A53-A9FE-1A37-D80EFD426D7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906B6BCC-6D50-10BD-4B79-60E745D9CE44}"/>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53C6105A-9577-3324-79A3-AA8ADD380AE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6C10472D-EAD1-2586-E03F-D98CCCC1D4B7}"/>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11709234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92788-F1DA-5CB5-1AD0-05C32D966365}"/>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890C9117-BD29-2C68-8188-C459FF754F43}"/>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A művelet elszámolható költségei </a:t>
            </a:r>
          </a:p>
        </p:txBody>
      </p:sp>
      <p:sp>
        <p:nvSpPr>
          <p:cNvPr id="3" name="Tartalom helye 2">
            <a:extLst>
              <a:ext uri="{FF2B5EF4-FFF2-40B4-BE49-F238E27FC236}">
                <a16:creationId xmlns:a16="http://schemas.microsoft.com/office/drawing/2014/main" id="{203D6F20-00BD-0FDA-7A5D-4B9487CEAAC8}"/>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600" dirty="0"/>
              <a:t>A költségek elszámolhatóságával kapcsolatos általános előírásokat, továbbá az egyes költségtípusokra vonatkozó részletes szabályozást a KAP Vhr.-ben foglalt "ÚTMUTATÓ az elszámolható költségekhez" (a továbbiakban: Útmutató) fejezet tartalmazza, amelyeket a felhívásban foglalt eltérésekkel kell alkalmazni.</a:t>
            </a:r>
          </a:p>
          <a:p>
            <a:pPr marL="0" indent="0" algn="just">
              <a:buNone/>
            </a:pPr>
            <a:r>
              <a:rPr lang="hu-HU" sz="2600" dirty="0"/>
              <a:t>              </a:t>
            </a:r>
            <a:r>
              <a:rPr lang="hu-HU" sz="2600" dirty="0">
                <a:hlinkClick r:id="rId2"/>
              </a:rPr>
              <a:t>https://kap.gov.hu/hazaijogszabalyok</a:t>
            </a:r>
            <a:endParaRPr lang="hu-HU" sz="2600" dirty="0"/>
          </a:p>
          <a:p>
            <a:pPr marL="0" indent="0" algn="just">
              <a:buNone/>
            </a:pPr>
            <a:endParaRPr lang="hu-HU" sz="2600" dirty="0"/>
          </a:p>
        </p:txBody>
      </p:sp>
      <p:pic>
        <p:nvPicPr>
          <p:cNvPr id="8" name="Kép 7" descr="BIHARSÁRRÉTlogó">
            <a:extLst>
              <a:ext uri="{FF2B5EF4-FFF2-40B4-BE49-F238E27FC236}">
                <a16:creationId xmlns:a16="http://schemas.microsoft.com/office/drawing/2014/main" id="{FE5E41B9-841B-C9B8-6BF6-C80B84A8054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BA693EEB-EC21-6D06-E567-108A5CCA9843}"/>
              </a:ext>
            </a:extLst>
          </p:cNvPr>
          <p:cNvPicPr/>
          <p:nvPr/>
        </p:nvPicPr>
        <p:blipFill rotWithShape="1">
          <a:blip r:embed="rId4"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C0BAAFC3-3C71-C633-F1A4-DDE4C4F50AD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F98E6516-6012-1C51-96E2-97DA45E1BE7F}"/>
              </a:ext>
            </a:extLst>
          </p:cNvPr>
          <p:cNvPicPr>
            <a:picLocks noChangeAspect="1"/>
          </p:cNvPicPr>
          <p:nvPr/>
        </p:nvPicPr>
        <p:blipFill>
          <a:blip r:embed="rId6"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4810511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F72A3E-DF1A-0881-4E48-042E04B0AB26}"/>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BB26F5D5-EAB0-FAB4-7A65-9A5F2D8A6211}"/>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A művelet elszámolható költségei </a:t>
            </a:r>
          </a:p>
        </p:txBody>
      </p:sp>
      <p:sp>
        <p:nvSpPr>
          <p:cNvPr id="3" name="Tartalom helye 2">
            <a:extLst>
              <a:ext uri="{FF2B5EF4-FFF2-40B4-BE49-F238E27FC236}">
                <a16:creationId xmlns:a16="http://schemas.microsoft.com/office/drawing/2014/main" id="{851C1BE2-744B-7CF6-44C7-7634BD1C6D02}"/>
              </a:ext>
            </a:extLst>
          </p:cNvPr>
          <p:cNvSpPr>
            <a:spLocks noGrp="1"/>
          </p:cNvSpPr>
          <p:nvPr>
            <p:ph idx="1"/>
          </p:nvPr>
        </p:nvSpPr>
        <p:spPr>
          <a:xfrm>
            <a:off x="838200" y="1737360"/>
            <a:ext cx="10515600" cy="3984710"/>
          </a:xfrm>
        </p:spPr>
        <p:txBody>
          <a:bodyPr>
            <a:normAutofit fontScale="92500" lnSpcReduction="10000"/>
          </a:bodyPr>
          <a:lstStyle/>
          <a:p>
            <a:pPr algn="just">
              <a:buFont typeface="Wingdings" panose="05000000000000000000" pitchFamily="2" charset="2"/>
              <a:buChar char="Ø"/>
            </a:pPr>
            <a:r>
              <a:rPr lang="hu-HU" sz="2600" b="1" u="sng" dirty="0"/>
              <a:t>Tájékoztatással, nyilvánossággal kapcsolatos kötelezettségek teljesítése </a:t>
            </a:r>
            <a:r>
              <a:rPr lang="hu-HU" sz="2600" dirty="0"/>
              <a:t>- A felhívás által előírt nyilvánosság biztosításának költsége. (Útmutató 3.4.4.1.)</a:t>
            </a:r>
          </a:p>
          <a:p>
            <a:pPr algn="just">
              <a:buFont typeface="Wingdings" panose="05000000000000000000" pitchFamily="2" charset="2"/>
              <a:buChar char="Ø"/>
            </a:pPr>
            <a:r>
              <a:rPr lang="hu-HU" sz="2600" b="1" u="sng" dirty="0"/>
              <a:t>Műveletmenedzsment költsége </a:t>
            </a:r>
            <a:r>
              <a:rPr lang="hu-HU" sz="2600" dirty="0"/>
              <a:t>- A művelet előkészítési és megvalósítási időszakában végzett műveletmenedzsment tevékenység személyi jellegű ráfordításai.</a:t>
            </a:r>
          </a:p>
          <a:p>
            <a:pPr algn="just">
              <a:buFont typeface="Wingdings" panose="05000000000000000000" pitchFamily="2" charset="2"/>
              <a:buChar char="Ø"/>
            </a:pPr>
            <a:r>
              <a:rPr lang="hu-HU" sz="2600" b="1" u="sng" dirty="0"/>
              <a:t>A rendezvény, vagy tábor hirdetési költségei -  </a:t>
            </a:r>
            <a:r>
              <a:rPr lang="hu-HU" sz="2600" dirty="0"/>
              <a:t>A rendezvény, vagy tábor szakmai -megvalósításához kapcsolódó szolgáltatások költségei. Rendezvény esetén például a rendezvény biztonsági szolgálatának, hang- és fénytechnika biztosításának </a:t>
            </a:r>
            <a:r>
              <a:rPr lang="hu-HU" sz="2600" dirty="0" err="1"/>
              <a:t>költésgei</a:t>
            </a:r>
            <a:r>
              <a:rPr lang="hu-HU" sz="2600" dirty="0"/>
              <a:t>, rendezvénysátor, sörpadgarnitúrák bérlésének díjai, a rendezvényen fellépők díjazása stb. Tábor esetén például a lebonyolításához szükséges eszközök bérleti díja, kirándulások költségei, a tábor jellegének megfelelő szakemberek díjazása (néptáncpedagógus, népzenész, kézművesoktató stb.).</a:t>
            </a:r>
          </a:p>
        </p:txBody>
      </p:sp>
      <p:pic>
        <p:nvPicPr>
          <p:cNvPr id="8" name="Kép 7" descr="BIHARSÁRRÉTlogó">
            <a:extLst>
              <a:ext uri="{FF2B5EF4-FFF2-40B4-BE49-F238E27FC236}">
                <a16:creationId xmlns:a16="http://schemas.microsoft.com/office/drawing/2014/main" id="{326E8236-4D64-2C02-9B3E-69DE16853CA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D793D05D-6CC8-9F37-32C0-A42489CEFE4C}"/>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DB935C76-3A37-FC1A-CE34-0E4C0ED24A5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590E3436-8583-D41C-36D5-3C4AEB7A6933}"/>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731154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F6DED2-2DAB-C2DF-90CE-6BA3311DE817}"/>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2ADCB4C1-9A77-6CC9-8A53-371CEA29C4F5}"/>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Támogatási kérelem benyújtása</a:t>
            </a:r>
          </a:p>
        </p:txBody>
      </p:sp>
      <p:sp>
        <p:nvSpPr>
          <p:cNvPr id="3" name="Tartalom helye 2">
            <a:extLst>
              <a:ext uri="{FF2B5EF4-FFF2-40B4-BE49-F238E27FC236}">
                <a16:creationId xmlns:a16="http://schemas.microsoft.com/office/drawing/2014/main" id="{B2DE9EFB-2F63-8DB1-A1E1-2B816F851B5A}"/>
              </a:ext>
            </a:extLst>
          </p:cNvPr>
          <p:cNvSpPr>
            <a:spLocks noGrp="1"/>
          </p:cNvSpPr>
          <p:nvPr>
            <p:ph idx="1"/>
          </p:nvPr>
        </p:nvSpPr>
        <p:spPr>
          <a:xfrm>
            <a:off x="838200" y="1737360"/>
            <a:ext cx="10515600" cy="3984710"/>
          </a:xfrm>
        </p:spPr>
        <p:txBody>
          <a:bodyPr>
            <a:normAutofit/>
          </a:bodyPr>
          <a:lstStyle/>
          <a:p>
            <a:pPr algn="just">
              <a:buFontTx/>
              <a:buChar char="-"/>
            </a:pPr>
            <a:r>
              <a:rPr lang="hu-HU" sz="2800" dirty="0"/>
              <a:t>Támogatási kérelem benyújtására 2025. április 02. napjától van lehetőség:</a:t>
            </a:r>
          </a:p>
          <a:p>
            <a:pPr marL="514350" indent="-514350" algn="just">
              <a:buAutoNum type="arabicPeriod"/>
            </a:pPr>
            <a:r>
              <a:rPr lang="hu-HU" sz="2800" dirty="0"/>
              <a:t>benyújtási szakasz: 2025.04.02. – 2025.04.15.</a:t>
            </a:r>
          </a:p>
          <a:p>
            <a:pPr marL="514350" indent="-514350" algn="just">
              <a:buAutoNum type="arabicPeriod"/>
            </a:pPr>
            <a:r>
              <a:rPr lang="hu-HU" sz="2800" dirty="0"/>
              <a:t>benyújtási szakasz: 2025.04.23. – 2025.05.06.</a:t>
            </a:r>
          </a:p>
          <a:p>
            <a:pPr marL="514350" indent="-514350" algn="just">
              <a:buAutoNum type="arabicPeriod"/>
            </a:pPr>
            <a:r>
              <a:rPr lang="hu-HU" sz="2800" dirty="0"/>
              <a:t>Benyújtási szakasz: 2025.09.10. – 2025.09.23.</a:t>
            </a:r>
          </a:p>
          <a:p>
            <a:pPr marL="514350" indent="-514350" algn="just">
              <a:buAutoNum type="arabicPeriod"/>
            </a:pPr>
            <a:endParaRPr lang="hu-HU" sz="2800" dirty="0"/>
          </a:p>
          <a:p>
            <a:pPr marL="0" indent="0" algn="just">
              <a:buNone/>
            </a:pPr>
            <a:r>
              <a:rPr lang="hu-HU" sz="2800" dirty="0"/>
              <a:t>Egy kérelem nyújtható be!</a:t>
            </a:r>
          </a:p>
        </p:txBody>
      </p:sp>
      <p:pic>
        <p:nvPicPr>
          <p:cNvPr id="8" name="Kép 7" descr="BIHARSÁRRÉTlogó">
            <a:extLst>
              <a:ext uri="{FF2B5EF4-FFF2-40B4-BE49-F238E27FC236}">
                <a16:creationId xmlns:a16="http://schemas.microsoft.com/office/drawing/2014/main" id="{FF8F7D83-8CCB-C057-813F-C99AD5E33AA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4751EF56-32D2-BBC0-FAE4-46C142FCDCFD}"/>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EE505F18-68CC-E9E0-770F-012C16893F7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E718AD64-6A7F-767C-C3C8-24510C35412C}"/>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13960900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7D1E0-242F-DB96-2ACA-0854CB52B021}"/>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13D0488A-DC88-1C1B-3106-2C35ADC77754}"/>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A művelet elszámolható költségei </a:t>
            </a:r>
          </a:p>
        </p:txBody>
      </p:sp>
      <p:sp>
        <p:nvSpPr>
          <p:cNvPr id="3" name="Tartalom helye 2">
            <a:extLst>
              <a:ext uri="{FF2B5EF4-FFF2-40B4-BE49-F238E27FC236}">
                <a16:creationId xmlns:a16="http://schemas.microsoft.com/office/drawing/2014/main" id="{EAFB0A15-0E77-7B18-BD86-2D0FFC441FDA}"/>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600" b="1" u="sng" dirty="0"/>
              <a:t>Marketingeszközök fejlesztési költségi - </a:t>
            </a:r>
            <a:r>
              <a:rPr lang="hu-HU" sz="2600" dirty="0"/>
              <a:t>Digitális és hagyományos marketingeszközök fejlesztési költségei. A rendezvényhez vagy táborhoz kapcsolódó kiadványok, kisfilmek, weboldal, applikáció stb. </a:t>
            </a:r>
          </a:p>
          <a:p>
            <a:pPr algn="just">
              <a:buFont typeface="Wingdings" panose="05000000000000000000" pitchFamily="2" charset="2"/>
              <a:buChar char="Ø"/>
            </a:pPr>
            <a:r>
              <a:rPr lang="hu-HU" sz="2600" b="1" u="sng" dirty="0"/>
              <a:t>Rendezvényszervezés költségei - </a:t>
            </a:r>
            <a:r>
              <a:rPr lang="hu-HU" sz="2600" dirty="0"/>
              <a:t>A rendezvény, vagy tábor szervezési és a kapcsolódó ellátási ún. "</a:t>
            </a:r>
            <a:r>
              <a:rPr lang="hu-HU" sz="2600" dirty="0" err="1"/>
              <a:t>catering</a:t>
            </a:r>
            <a:r>
              <a:rPr lang="hu-HU" sz="2600" dirty="0"/>
              <a:t>" költségek, reprezentációs költségek kapcsolódó járulékokkal együtt.</a:t>
            </a:r>
          </a:p>
          <a:p>
            <a:pPr algn="just">
              <a:buFont typeface="Wingdings" panose="05000000000000000000" pitchFamily="2" charset="2"/>
              <a:buChar char="Ø"/>
            </a:pPr>
            <a:r>
              <a:rPr lang="hu-HU" sz="2600" b="1" u="sng" dirty="0"/>
              <a:t>A tábor programjához kapcsolódó tömegközlekedés </a:t>
            </a:r>
            <a:r>
              <a:rPr lang="hu-HU" sz="2600" dirty="0"/>
              <a:t>- A tábor programjához kapcsolódó útiköltségek (utazás és helybiztosítás költsége) a 2. osztályú tömegközlekedési eszközön.</a:t>
            </a:r>
          </a:p>
        </p:txBody>
      </p:sp>
      <p:pic>
        <p:nvPicPr>
          <p:cNvPr id="8" name="Kép 7" descr="BIHARSÁRRÉTlogó">
            <a:extLst>
              <a:ext uri="{FF2B5EF4-FFF2-40B4-BE49-F238E27FC236}">
                <a16:creationId xmlns:a16="http://schemas.microsoft.com/office/drawing/2014/main" id="{2346F248-6088-328F-763D-834131BA057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2345793D-C3EE-E908-60A3-7435971B51C8}"/>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3BBD92DC-F703-55D3-4D1E-EBDE2D242324}"/>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8AA0C04E-6B76-0282-D907-0135547937A9}"/>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37694187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74BB38-855B-73F9-DFEA-C0637D9DD726}"/>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83CD7D23-A65F-8AD5-486C-434C39EBB4E7}"/>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A művelet elszámolható költségei </a:t>
            </a:r>
          </a:p>
        </p:txBody>
      </p:sp>
      <p:sp>
        <p:nvSpPr>
          <p:cNvPr id="3" name="Tartalom helye 2">
            <a:extLst>
              <a:ext uri="{FF2B5EF4-FFF2-40B4-BE49-F238E27FC236}">
                <a16:creationId xmlns:a16="http://schemas.microsoft.com/office/drawing/2014/main" id="{68435C72-A307-0978-11C3-D664100B8105}"/>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600" b="1" u="sng" dirty="0"/>
              <a:t>A tábor programjához kapcsolódó gépjárműhasználat </a:t>
            </a:r>
            <a:r>
              <a:rPr lang="hu-HU" sz="2600" dirty="0"/>
              <a:t>- A tábor programjához kapcsolódó útiköltség, hivatali vagy saját gépjármű használatának költsége az Útmutató 3.7.3.1.2. pontja alapján.</a:t>
            </a:r>
          </a:p>
          <a:p>
            <a:pPr algn="just">
              <a:buFont typeface="Wingdings" panose="05000000000000000000" pitchFamily="2" charset="2"/>
              <a:buChar char="Ø"/>
            </a:pPr>
            <a:r>
              <a:rPr lang="hu-HU" sz="2600" b="1" u="sng" dirty="0"/>
              <a:t>Immateriális javak beszerzése </a:t>
            </a:r>
            <a:r>
              <a:rPr lang="hu-HU" sz="2600" dirty="0"/>
              <a:t>- A rendezvény, vagy tábor megvalósításához kapcsolódó eszközökhöz/gépekhez immateriális javak beszerzése. </a:t>
            </a:r>
          </a:p>
          <a:p>
            <a:pPr algn="just">
              <a:buFont typeface="Wingdings" panose="05000000000000000000" pitchFamily="2" charset="2"/>
              <a:buChar char="Ø"/>
            </a:pPr>
            <a:r>
              <a:rPr lang="hu-HU" sz="2600" b="1" u="sng" dirty="0"/>
              <a:t>Eszköz és/vagy gépbeszerzés </a:t>
            </a:r>
            <a:r>
              <a:rPr lang="hu-HU" sz="2600" dirty="0"/>
              <a:t>- A rendezvény, vagy tábor megvalósításához kapcsolódó eszközök/gépek beszerzése.</a:t>
            </a:r>
          </a:p>
          <a:p>
            <a:pPr algn="just">
              <a:buFont typeface="Wingdings" panose="05000000000000000000" pitchFamily="2" charset="2"/>
              <a:buChar char="Ø"/>
            </a:pPr>
            <a:r>
              <a:rPr lang="hu-HU" sz="2600" b="1" u="sng" dirty="0"/>
              <a:t>Eszközök/gépek beépítéséhez kapcsolódó költség </a:t>
            </a:r>
            <a:r>
              <a:rPr lang="hu-HU" sz="2600" dirty="0"/>
              <a:t>- Építés</a:t>
            </a:r>
          </a:p>
        </p:txBody>
      </p:sp>
      <p:pic>
        <p:nvPicPr>
          <p:cNvPr id="8" name="Kép 7" descr="BIHARSÁRRÉTlogó">
            <a:extLst>
              <a:ext uri="{FF2B5EF4-FFF2-40B4-BE49-F238E27FC236}">
                <a16:creationId xmlns:a16="http://schemas.microsoft.com/office/drawing/2014/main" id="{2D093638-9DF1-0249-BB0F-D154568E36A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79DC0092-1CAD-F8B1-8BE9-AA73F9113031}"/>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87FF2491-672A-D46F-1C3B-469C1747CA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8AEFDD34-20FB-6D16-2F67-C63AFF2C303A}"/>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13068773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B8D4A1-14D8-2D57-CB4D-917C8EE11BBC}"/>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664B34DE-AC0A-E064-6B30-1E955873AEFE}"/>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A művelet elszámolható költségei </a:t>
            </a:r>
          </a:p>
        </p:txBody>
      </p:sp>
      <p:sp>
        <p:nvSpPr>
          <p:cNvPr id="3" name="Tartalom helye 2">
            <a:extLst>
              <a:ext uri="{FF2B5EF4-FFF2-40B4-BE49-F238E27FC236}">
                <a16:creationId xmlns:a16="http://schemas.microsoft.com/office/drawing/2014/main" id="{C0C1C3D2-F76F-8B46-F1E8-759946E0640E}"/>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endParaRPr lang="hu-HU" sz="2600" dirty="0"/>
          </a:p>
          <a:p>
            <a:pPr algn="just">
              <a:buFont typeface="Wingdings" panose="05000000000000000000" pitchFamily="2" charset="2"/>
              <a:buChar char="Ø"/>
            </a:pPr>
            <a:r>
              <a:rPr lang="hu-HU" sz="2600" b="1" u="sng" dirty="0"/>
              <a:t>A támogatási kérelem részeként benyújtott költségvetésnek tartalmaznia kell a művelet összes - elszámolható és nem elszámolható - költségét!</a:t>
            </a:r>
          </a:p>
        </p:txBody>
      </p:sp>
      <p:pic>
        <p:nvPicPr>
          <p:cNvPr id="8" name="Kép 7" descr="BIHARSÁRRÉTlogó">
            <a:extLst>
              <a:ext uri="{FF2B5EF4-FFF2-40B4-BE49-F238E27FC236}">
                <a16:creationId xmlns:a16="http://schemas.microsoft.com/office/drawing/2014/main" id="{D6C2781E-EACA-8A8E-759E-82A740A2A66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32D52119-A11B-D866-8C05-1A4966F376D6}"/>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18A5CE20-3B67-A236-FE69-27208A15056E}"/>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EBA16DB2-FE41-651A-545D-4AB0633D222C}"/>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25782619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7734A3-D338-E065-D1E7-C14C96B39C18}"/>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4C4AC002-CEA9-E016-C980-26E580039760}"/>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Az elszámolhatóság feltételei </a:t>
            </a:r>
          </a:p>
        </p:txBody>
      </p:sp>
      <p:sp>
        <p:nvSpPr>
          <p:cNvPr id="3" name="Tartalom helye 2">
            <a:extLst>
              <a:ext uri="{FF2B5EF4-FFF2-40B4-BE49-F238E27FC236}">
                <a16:creationId xmlns:a16="http://schemas.microsoft.com/office/drawing/2014/main" id="{1DB583B3-4B45-9F70-6061-6346F4FE54F4}"/>
              </a:ext>
            </a:extLst>
          </p:cNvPr>
          <p:cNvSpPr>
            <a:spLocks noGrp="1"/>
          </p:cNvSpPr>
          <p:nvPr>
            <p:ph idx="1"/>
          </p:nvPr>
        </p:nvSpPr>
        <p:spPr>
          <a:xfrm>
            <a:off x="838200" y="1737360"/>
            <a:ext cx="10515600" cy="3984710"/>
          </a:xfrm>
        </p:spPr>
        <p:txBody>
          <a:bodyPr>
            <a:normAutofit fontScale="92500"/>
          </a:bodyPr>
          <a:lstStyle/>
          <a:p>
            <a:pPr algn="just">
              <a:buFont typeface="Wingdings" panose="05000000000000000000" pitchFamily="2" charset="2"/>
              <a:buChar char="Ø"/>
            </a:pPr>
            <a:r>
              <a:rPr lang="hu-HU" sz="2600" dirty="0"/>
              <a:t>A felhívás keretében támogatott művelet költségei </a:t>
            </a:r>
            <a:r>
              <a:rPr lang="hu-HU" sz="2600" u="sng" dirty="0"/>
              <a:t>elszámolhatóságának kezdete: </a:t>
            </a:r>
            <a:r>
              <a:rPr lang="hu-HU" sz="2600" dirty="0"/>
              <a:t>- </a:t>
            </a:r>
          </a:p>
          <a:p>
            <a:pPr marL="0" indent="0" algn="just">
              <a:buNone/>
            </a:pPr>
            <a:r>
              <a:rPr lang="hu-HU" sz="2600" dirty="0"/>
              <a:t>A támogatási kérelem benyújtása előtt felmerült költségeket a művelet részeként nem lehet elszámolni a következő kivételekkel: </a:t>
            </a:r>
            <a:r>
              <a:rPr lang="hu-HU" sz="2600" b="1" dirty="0"/>
              <a:t>a 2023. január 1-nél nem régebben kiállított tervezési dokumentáció költsége</a:t>
            </a:r>
            <a:r>
              <a:rPr lang="hu-HU" sz="2600" dirty="0"/>
              <a:t>,  illetve a 9.2. pont 1. pontjában felsorolt korlátozottan elszámolható költségek. – </a:t>
            </a:r>
          </a:p>
          <a:p>
            <a:pPr marL="0" indent="0" algn="just">
              <a:buNone/>
            </a:pPr>
            <a:r>
              <a:rPr lang="hu-HU" sz="2600" b="1" u="sng" dirty="0"/>
              <a:t>Kizárólag gép és/vagy eszközbeszerzést tartalmazó művelet esetén, a művelet részét képező gép/berendezés/technológia beszerzéséről szóló megrendelés/szerződés, az azokhoz kapcsolódó számla, egyszerűsített számla, előlegszámla vagy előlegbekérő kiállításának, teljesítésének és kiegyenlítésének dátuma nem lehet korábbi a felhívás megjelenését követő napnál.</a:t>
            </a:r>
          </a:p>
        </p:txBody>
      </p:sp>
      <p:pic>
        <p:nvPicPr>
          <p:cNvPr id="8" name="Kép 7" descr="BIHARSÁRRÉTlogó">
            <a:extLst>
              <a:ext uri="{FF2B5EF4-FFF2-40B4-BE49-F238E27FC236}">
                <a16:creationId xmlns:a16="http://schemas.microsoft.com/office/drawing/2014/main" id="{6A4CD0C4-FB52-C530-6CF6-6DB3A9127D7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9D8FB696-8460-5EC0-5C23-534C2282FA4F}"/>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F138CC2F-FBE7-9F30-F855-46CD57A822A4}"/>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0D02149B-8AF1-EB22-3153-925670CFB12D}"/>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2303708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F89BA3-D774-A4B7-F27F-D4F5A4F08027}"/>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2BA010F1-FEBE-8DDC-E4D2-2D9EE37152FE}"/>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Az elszámolhatóság feltételei </a:t>
            </a:r>
          </a:p>
        </p:txBody>
      </p:sp>
      <p:sp>
        <p:nvSpPr>
          <p:cNvPr id="3" name="Tartalom helye 2">
            <a:extLst>
              <a:ext uri="{FF2B5EF4-FFF2-40B4-BE49-F238E27FC236}">
                <a16:creationId xmlns:a16="http://schemas.microsoft.com/office/drawing/2014/main" id="{B2957B00-3E08-EB7A-587F-4B9041FEB39E}"/>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600" dirty="0"/>
              <a:t>A felhívás keretében támogatott művelet költségek elszámolhatóságának vége: - A kedvezményezett a művelettel kapcsolatos pénzügyi elszámolása (záró kifizetési kérelem) benyújtásának végső határideje, a támogatási okirat véglegessé válásától számított </a:t>
            </a:r>
            <a:r>
              <a:rPr lang="hu-HU" sz="2600" b="1" dirty="0"/>
              <a:t>24 hónap utolsó napját követő 30. nap</a:t>
            </a:r>
            <a:r>
              <a:rPr lang="hu-HU" sz="2600" dirty="0"/>
              <a:t>.</a:t>
            </a:r>
          </a:p>
          <a:p>
            <a:pPr algn="just">
              <a:buFont typeface="Wingdings" panose="05000000000000000000" pitchFamily="2" charset="2"/>
              <a:buChar char="Ø"/>
            </a:pPr>
            <a:r>
              <a:rPr lang="hu-HU" sz="2600" dirty="0"/>
              <a:t>A támogatás folyósítása a kedvezményezett KNYR-ben rögzített fizetési számlájára történik.</a:t>
            </a:r>
          </a:p>
          <a:p>
            <a:pPr algn="just">
              <a:buFont typeface="Wingdings" panose="05000000000000000000" pitchFamily="2" charset="2"/>
              <a:buChar char="Ø"/>
            </a:pPr>
            <a:r>
              <a:rPr lang="hu-HU" sz="2600" dirty="0"/>
              <a:t>Szóbeli megállapodás alapján történő költségelszámolásra </a:t>
            </a:r>
            <a:r>
              <a:rPr lang="hu-HU" sz="2600" b="1" dirty="0"/>
              <a:t>nincs lehetőség</a:t>
            </a:r>
            <a:r>
              <a:rPr lang="hu-HU" sz="2600" dirty="0"/>
              <a:t>.</a:t>
            </a:r>
          </a:p>
        </p:txBody>
      </p:sp>
      <p:pic>
        <p:nvPicPr>
          <p:cNvPr id="8" name="Kép 7" descr="BIHARSÁRRÉTlogó">
            <a:extLst>
              <a:ext uri="{FF2B5EF4-FFF2-40B4-BE49-F238E27FC236}">
                <a16:creationId xmlns:a16="http://schemas.microsoft.com/office/drawing/2014/main" id="{990A7064-FBFF-091F-285B-F5EFDC1DBFE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39DF3068-A20C-D373-FC81-DE7CB9459C5B}"/>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FB5AB744-1AA9-0966-AEE3-6B4165FF1C7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5D34B855-F31D-26A5-65DB-682422C45B98}"/>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1255142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15391F-1237-8FE9-52FA-CF2DEE5AEAD6}"/>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347F4E73-6B4B-4B3A-C818-770C13B9AAD1}"/>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Az elszámolhatóság feltételei </a:t>
            </a:r>
          </a:p>
        </p:txBody>
      </p:sp>
      <p:sp>
        <p:nvSpPr>
          <p:cNvPr id="3" name="Tartalom helye 2">
            <a:extLst>
              <a:ext uri="{FF2B5EF4-FFF2-40B4-BE49-F238E27FC236}">
                <a16:creationId xmlns:a16="http://schemas.microsoft.com/office/drawing/2014/main" id="{7FFD3F79-60B0-1707-2D6D-8BB957B078DC}"/>
              </a:ext>
            </a:extLst>
          </p:cNvPr>
          <p:cNvSpPr>
            <a:spLocks noGrp="1"/>
          </p:cNvSpPr>
          <p:nvPr>
            <p:ph idx="1"/>
          </p:nvPr>
        </p:nvSpPr>
        <p:spPr>
          <a:xfrm>
            <a:off x="838200" y="1737360"/>
            <a:ext cx="10515600" cy="3984710"/>
          </a:xfrm>
        </p:spPr>
        <p:txBody>
          <a:bodyPr>
            <a:normAutofit lnSpcReduction="10000"/>
          </a:bodyPr>
          <a:lstStyle/>
          <a:p>
            <a:pPr algn="just">
              <a:buFont typeface="Wingdings" panose="05000000000000000000" pitchFamily="2" charset="2"/>
              <a:buChar char="Ø"/>
            </a:pPr>
            <a:r>
              <a:rPr lang="hu-HU" sz="2600" dirty="0"/>
              <a:t>A kifizetési kérelem keretében a kedvezményezett ha nem természetes személy, akkor </a:t>
            </a:r>
            <a:r>
              <a:rPr lang="hu-HU" sz="2600" b="1" u="sng" dirty="0"/>
              <a:t>nem nyújthat be készpénzben kiegyenlített elszámoló bizonylatot.</a:t>
            </a:r>
          </a:p>
          <a:p>
            <a:pPr algn="just">
              <a:buFont typeface="Wingdings" panose="05000000000000000000" pitchFamily="2" charset="2"/>
              <a:buChar char="Ø"/>
            </a:pPr>
            <a:r>
              <a:rPr lang="hu-HU" sz="2600" dirty="0"/>
              <a:t>A kedvezményezett köteles a támogatási okirattal jóváhagyott elszámolható kiadások összegének legalább </a:t>
            </a:r>
            <a:r>
              <a:rPr lang="hu-HU" sz="2600" b="1" u="sng" dirty="0"/>
              <a:t>80%-át teljesíteni</a:t>
            </a:r>
            <a:r>
              <a:rPr lang="hu-HU" sz="2600" dirty="0"/>
              <a:t>.</a:t>
            </a:r>
          </a:p>
          <a:p>
            <a:pPr algn="just">
              <a:buFont typeface="Wingdings" panose="05000000000000000000" pitchFamily="2" charset="2"/>
              <a:buChar char="Ø"/>
            </a:pPr>
            <a:r>
              <a:rPr lang="hu-HU" sz="2600" dirty="0"/>
              <a:t>A kedvezményezett - az egyszeri elszámolás kivételével - köteles a KAP Vhr. 84. § (1) bekezdésben foglalt elszámolási kötelezettség betartására, ennek megfelelően a támogatási okirat véglegessé válásától számított </a:t>
            </a:r>
            <a:r>
              <a:rPr lang="hu-HU" sz="2600" b="1" u="sng" dirty="0"/>
              <a:t>12 hónapon belül köteles a megítélt támogatás 10%-át meghaladó mértékű támogatás elszámolására irányuló kifizetési kérelmet benyújtani.</a:t>
            </a:r>
          </a:p>
        </p:txBody>
      </p:sp>
      <p:pic>
        <p:nvPicPr>
          <p:cNvPr id="8" name="Kép 7" descr="BIHARSÁRRÉTlogó">
            <a:extLst>
              <a:ext uri="{FF2B5EF4-FFF2-40B4-BE49-F238E27FC236}">
                <a16:creationId xmlns:a16="http://schemas.microsoft.com/office/drawing/2014/main" id="{4357D48A-E519-E9CE-798A-EF59A72E1AF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1994245C-E864-8065-5C51-CE52EDDBDB22}"/>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DB2C7D4E-3FF6-0498-307F-7FE2CA6B4FA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EC6C7C42-9243-CA55-1C5D-3B3384EA33DA}"/>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5458387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54AF59-EB22-A6FF-1E05-90114F606D53}"/>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8E935172-4C6D-A799-09FA-4B49C53BAE93}"/>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Az elszámolhatóság feltételei </a:t>
            </a:r>
          </a:p>
        </p:txBody>
      </p:sp>
      <p:sp>
        <p:nvSpPr>
          <p:cNvPr id="3" name="Tartalom helye 2">
            <a:extLst>
              <a:ext uri="{FF2B5EF4-FFF2-40B4-BE49-F238E27FC236}">
                <a16:creationId xmlns:a16="http://schemas.microsoft.com/office/drawing/2014/main" id="{FF0EFCFA-8A43-8197-A14D-9B8722F27321}"/>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600" dirty="0"/>
              <a:t>Kifizetési kérelem - a záró kifizetési kérelem kivételével - csak abban az esetben nyújtható be, ha az abban igényelt támogatás összege meghaladja a megítélt támogatás </a:t>
            </a:r>
            <a:r>
              <a:rPr lang="hu-HU" sz="2600" b="1" u="sng" dirty="0"/>
              <a:t>10%-át.</a:t>
            </a:r>
          </a:p>
          <a:p>
            <a:pPr algn="just">
              <a:buFont typeface="Wingdings" panose="05000000000000000000" pitchFamily="2" charset="2"/>
              <a:buChar char="Ø"/>
            </a:pPr>
            <a:r>
              <a:rPr lang="hu-HU" sz="2600" dirty="0"/>
              <a:t>A záró kifizetési kérelem alapján a támogatás folyósítása </a:t>
            </a:r>
            <a:r>
              <a:rPr lang="hu-HU" sz="2600" b="1" u="sng" dirty="0"/>
              <a:t>felfüggesztésre kerül</a:t>
            </a:r>
            <a:r>
              <a:rPr lang="hu-HU" sz="2600" dirty="0"/>
              <a:t>, amíg a kedvezményezett nem nyújtja be a Kincstárhoz valamennyi, a műveletmegvalósításhoz és az üzemeltetéshez kapcsolódó végleges engedélyt.</a:t>
            </a:r>
          </a:p>
          <a:p>
            <a:pPr algn="just">
              <a:buFont typeface="Wingdings" panose="05000000000000000000" pitchFamily="2" charset="2"/>
              <a:buChar char="Ø"/>
            </a:pPr>
            <a:r>
              <a:rPr lang="hu-HU" sz="2600" b="1" u="sng" dirty="0"/>
              <a:t>Átalányalapú elszámolásra nincs lehetőség</a:t>
            </a:r>
            <a:r>
              <a:rPr lang="hu-HU" sz="2600" dirty="0"/>
              <a:t>.</a:t>
            </a:r>
          </a:p>
        </p:txBody>
      </p:sp>
      <p:pic>
        <p:nvPicPr>
          <p:cNvPr id="8" name="Kép 7" descr="BIHARSÁRRÉTlogó">
            <a:extLst>
              <a:ext uri="{FF2B5EF4-FFF2-40B4-BE49-F238E27FC236}">
                <a16:creationId xmlns:a16="http://schemas.microsoft.com/office/drawing/2014/main" id="{09EEB651-66B4-2D68-0EA7-D90FA036541A}"/>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2EA042B2-6506-AE88-23A8-05E9C80E4696}"/>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6EBBA86D-643E-E5EE-5BBD-FA3C7891837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A6138327-8764-6B58-641C-FE1174819166}"/>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28881282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FEF39B-CB50-1564-5258-B3005D162B50}"/>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09DF6D8B-0DD4-662A-BC01-95B24150F133}"/>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Az elszámolhatóság feltételei </a:t>
            </a:r>
          </a:p>
        </p:txBody>
      </p:sp>
      <p:sp>
        <p:nvSpPr>
          <p:cNvPr id="3" name="Tartalom helye 2">
            <a:extLst>
              <a:ext uri="{FF2B5EF4-FFF2-40B4-BE49-F238E27FC236}">
                <a16:creationId xmlns:a16="http://schemas.microsoft.com/office/drawing/2014/main" id="{6A929A0B-C536-8F36-D7A7-0911F2AD0E18}"/>
              </a:ext>
            </a:extLst>
          </p:cNvPr>
          <p:cNvSpPr>
            <a:spLocks noGrp="1"/>
          </p:cNvSpPr>
          <p:nvPr>
            <p:ph idx="1"/>
          </p:nvPr>
        </p:nvSpPr>
        <p:spPr>
          <a:xfrm>
            <a:off x="838200" y="1737360"/>
            <a:ext cx="10515600" cy="3984710"/>
          </a:xfrm>
        </p:spPr>
        <p:txBody>
          <a:bodyPr>
            <a:normAutofit fontScale="92500" lnSpcReduction="10000"/>
          </a:bodyPr>
          <a:lstStyle/>
          <a:p>
            <a:pPr algn="just">
              <a:buFont typeface="Wingdings" panose="05000000000000000000" pitchFamily="2" charset="2"/>
              <a:buChar char="Ø"/>
            </a:pPr>
            <a:r>
              <a:rPr lang="hu-HU" sz="2600" dirty="0"/>
              <a:t>A forinttól eltérő pénznemben kiállított elszámoló bizonylat esetén az elszámoló bizonylat végösszegét, illetve az elszámoló bizonylaton szereplő tevékenységek, tételek költségét és az arra jutó támogatás összegét a </a:t>
            </a:r>
            <a:r>
              <a:rPr lang="hu-HU" sz="2600" b="1" u="sng" dirty="0"/>
              <a:t>számlán megjelölt fizikai teljesítés időpontjában érvényes, az MNB által közzétett hivatalos devizaárfolyamon kell forintra átszámítani.</a:t>
            </a:r>
          </a:p>
          <a:p>
            <a:pPr algn="just">
              <a:buFont typeface="Wingdings" panose="05000000000000000000" pitchFamily="2" charset="2"/>
              <a:buChar char="Ø"/>
            </a:pPr>
            <a:r>
              <a:rPr lang="hu-HU" sz="2600" dirty="0"/>
              <a:t>A beruházási támogatás összegét a kettős könyvvezetésre kötelezett kedvezményezettnek </a:t>
            </a:r>
            <a:r>
              <a:rPr lang="hu-HU" sz="2600" b="1" u="sng" dirty="0"/>
              <a:t>tőketartalékba</a:t>
            </a:r>
            <a:r>
              <a:rPr lang="hu-HU" sz="2600" dirty="0"/>
              <a:t> (lekötött tartalékba) kell helyezni, nem kettős könyvvezetésre kötelezett kedvezményezettnek az </a:t>
            </a:r>
            <a:r>
              <a:rPr lang="hu-HU" sz="2600" b="1" u="sng" dirty="0"/>
              <a:t>egyéb bevételek között </a:t>
            </a:r>
            <a:r>
              <a:rPr lang="hu-HU" sz="2600" dirty="0"/>
              <a:t>kell elszámolni saját könyvelésében. Ha a tőketartalékba helyezett támogatás tekintetében a kedvezményezettnek támogatás jogosulatlan igénybevétele miatt visszafizetési kötelezettsége keletkezik, a visszafizetett támogatás összegét a tőketartalék terhére - a lekötött tartalék megszüntetése után – kell elszámolni.</a:t>
            </a:r>
          </a:p>
        </p:txBody>
      </p:sp>
      <p:pic>
        <p:nvPicPr>
          <p:cNvPr id="8" name="Kép 7" descr="BIHARSÁRRÉTlogó">
            <a:extLst>
              <a:ext uri="{FF2B5EF4-FFF2-40B4-BE49-F238E27FC236}">
                <a16:creationId xmlns:a16="http://schemas.microsoft.com/office/drawing/2014/main" id="{4126A17D-5A28-B194-3239-D2E02B57E7F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8B77142C-80F9-5B4E-0013-73E428B2BF55}"/>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188DFF64-F2AB-D0C3-EBB5-D915A1D67D0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D3BF256C-02ED-04BD-4C40-9566932687EB}"/>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13483975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B5CD2-A55A-5609-FBE9-1B6B11DA6BCB}"/>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B147A934-FA53-F51F-A84B-7DFBABE05D19}"/>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Az elszámolhatóság feltételei </a:t>
            </a:r>
          </a:p>
        </p:txBody>
      </p:sp>
      <p:sp>
        <p:nvSpPr>
          <p:cNvPr id="3" name="Tartalom helye 2">
            <a:extLst>
              <a:ext uri="{FF2B5EF4-FFF2-40B4-BE49-F238E27FC236}">
                <a16:creationId xmlns:a16="http://schemas.microsoft.com/office/drawing/2014/main" id="{61AD258C-EF5F-30A1-DF80-28E2F657A5FA}"/>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600" dirty="0"/>
              <a:t>Valamennyi beszerzés vonatkozásában az Útmutató 2.3.2.5. pontja szerinti összeférhetetlenségre vonatkozó szabályok irányadók.</a:t>
            </a:r>
          </a:p>
          <a:p>
            <a:pPr marL="0" indent="0" algn="just">
              <a:buNone/>
            </a:pPr>
            <a:endParaRPr lang="hu-HU" sz="2600" dirty="0"/>
          </a:p>
        </p:txBody>
      </p:sp>
      <p:pic>
        <p:nvPicPr>
          <p:cNvPr id="8" name="Kép 7" descr="BIHARSÁRRÉTlogó">
            <a:extLst>
              <a:ext uri="{FF2B5EF4-FFF2-40B4-BE49-F238E27FC236}">
                <a16:creationId xmlns:a16="http://schemas.microsoft.com/office/drawing/2014/main" id="{4423C65B-F968-411D-CD38-1770021FAE4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8EF47A50-9E02-10CC-266B-2692BCEACFE1}"/>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C33E392F-E525-6CA4-6A45-FB3F2C60404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0C398B71-9DED-62E3-AA3E-F88B7E611857}"/>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19704503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9EC229-212E-D135-40B1-6DF6CD233C35}"/>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265C1BF3-7FE1-F47A-3F40-F250918D3F44}"/>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Költségkorlátok </a:t>
            </a:r>
          </a:p>
        </p:txBody>
      </p:sp>
      <p:sp>
        <p:nvSpPr>
          <p:cNvPr id="3" name="Tartalom helye 2">
            <a:extLst>
              <a:ext uri="{FF2B5EF4-FFF2-40B4-BE49-F238E27FC236}">
                <a16:creationId xmlns:a16="http://schemas.microsoft.com/office/drawing/2014/main" id="{35EA9305-87BB-0EFA-7F90-196685A429FD}"/>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600" dirty="0"/>
              <a:t>Kötelező tájékoztatás és nyilvánosság költsége: </a:t>
            </a:r>
            <a:r>
              <a:rPr lang="hu-HU" sz="2600" b="1" dirty="0"/>
              <a:t>0,5 %</a:t>
            </a:r>
          </a:p>
          <a:p>
            <a:pPr algn="just">
              <a:buFont typeface="Wingdings" panose="05000000000000000000" pitchFamily="2" charset="2"/>
              <a:buChar char="Ø"/>
            </a:pPr>
            <a:r>
              <a:rPr lang="hu-HU" sz="2600" dirty="0"/>
              <a:t>Műveletmenedzsment tevékenység: </a:t>
            </a:r>
            <a:r>
              <a:rPr lang="hu-HU" sz="2600" b="1" dirty="0"/>
              <a:t>2,5 %</a:t>
            </a:r>
          </a:p>
        </p:txBody>
      </p:sp>
      <p:pic>
        <p:nvPicPr>
          <p:cNvPr id="8" name="Kép 7" descr="BIHARSÁRRÉTlogó">
            <a:extLst>
              <a:ext uri="{FF2B5EF4-FFF2-40B4-BE49-F238E27FC236}">
                <a16:creationId xmlns:a16="http://schemas.microsoft.com/office/drawing/2014/main" id="{0EB9AD94-12EF-6FD2-8318-FE152F11CFB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77242FE8-B25A-527C-E91A-9CC17B8FD624}"/>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16F8CDD3-A3F4-902F-070F-28CCC6A0DA8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D74C1660-7258-80D1-BABE-5C731066D0D4}"/>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3066837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43B670-9938-9171-5160-8BE37D80BA8F}"/>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03F0D84D-BF30-7230-92E3-478E4717DFD7}"/>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Önállóan támogatható tevékenységek</a:t>
            </a:r>
          </a:p>
        </p:txBody>
      </p:sp>
      <p:sp>
        <p:nvSpPr>
          <p:cNvPr id="3" name="Tartalom helye 2">
            <a:extLst>
              <a:ext uri="{FF2B5EF4-FFF2-40B4-BE49-F238E27FC236}">
                <a16:creationId xmlns:a16="http://schemas.microsoft.com/office/drawing/2014/main" id="{75A1BC82-C53C-60E0-3AD9-EEE87F398479}"/>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800" b="1" u="sng" dirty="0"/>
              <a:t>Rendezvény megvalósítása</a:t>
            </a:r>
            <a:r>
              <a:rPr lang="hu-HU" sz="2800" dirty="0"/>
              <a:t>: Az illetékességi területhez kötődő kulturális, vagy szellemi, vagy épített, vagy természeti, vagy gasztronómiai értékeket, adottságokat bemutató rendezvények (pl. falunap, kiállítás, vásár stb.) támogatása.</a:t>
            </a:r>
          </a:p>
          <a:p>
            <a:pPr algn="just">
              <a:buFont typeface="Wingdings" panose="05000000000000000000" pitchFamily="2" charset="2"/>
              <a:buChar char="Ø"/>
            </a:pPr>
            <a:r>
              <a:rPr lang="hu-HU" sz="2800" b="1" u="sng" dirty="0"/>
              <a:t>Tábor megvalósítása</a:t>
            </a:r>
            <a:r>
              <a:rPr lang="hu-HU" sz="2800" dirty="0"/>
              <a:t>: Az illetékességi területhez kötődő kulturális, vagy szellemi, vagy épített, vagy természeti, vagy gasztronómiai értékeket, adottságokat bemutató táborok támogatása.</a:t>
            </a:r>
          </a:p>
          <a:p>
            <a:pPr marL="0" indent="0" algn="just">
              <a:buNone/>
            </a:pPr>
            <a:endParaRPr lang="hu-HU" sz="2800" dirty="0"/>
          </a:p>
        </p:txBody>
      </p:sp>
      <p:pic>
        <p:nvPicPr>
          <p:cNvPr id="8" name="Kép 7" descr="BIHARSÁRRÉTlogó">
            <a:extLst>
              <a:ext uri="{FF2B5EF4-FFF2-40B4-BE49-F238E27FC236}">
                <a16:creationId xmlns:a16="http://schemas.microsoft.com/office/drawing/2014/main" id="{A4C30068-A93C-4066-FFF0-F4BD94CA6EB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2078CF23-03F7-B2D8-2453-67F46B14BF5F}"/>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6A98AB90-03FB-388B-EE37-526AC80F69A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1AB18712-4636-1FC4-FE95-8AFCA183615E}"/>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10247765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EDC5D5-B543-1A11-A936-C008D2AE21ED}"/>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90D0F3F1-889E-8AA7-F99A-4F3AC1EFC686}"/>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Jogkövetkezmények </a:t>
            </a:r>
          </a:p>
        </p:txBody>
      </p:sp>
      <p:sp>
        <p:nvSpPr>
          <p:cNvPr id="3" name="Tartalom helye 2">
            <a:extLst>
              <a:ext uri="{FF2B5EF4-FFF2-40B4-BE49-F238E27FC236}">
                <a16:creationId xmlns:a16="http://schemas.microsoft.com/office/drawing/2014/main" id="{BF11A816-57B1-A117-0574-28046A388E7B}"/>
              </a:ext>
            </a:extLst>
          </p:cNvPr>
          <p:cNvSpPr>
            <a:spLocks noGrp="1"/>
          </p:cNvSpPr>
          <p:nvPr>
            <p:ph idx="1"/>
          </p:nvPr>
        </p:nvSpPr>
        <p:spPr>
          <a:xfrm>
            <a:off x="838200" y="1737360"/>
            <a:ext cx="10515600" cy="3984710"/>
          </a:xfrm>
        </p:spPr>
        <p:txBody>
          <a:bodyPr>
            <a:normAutofit lnSpcReduction="10000"/>
          </a:bodyPr>
          <a:lstStyle/>
          <a:p>
            <a:pPr algn="just">
              <a:buFont typeface="Wingdings" panose="05000000000000000000" pitchFamily="2" charset="2"/>
              <a:buChar char="Ø"/>
            </a:pPr>
            <a:r>
              <a:rPr lang="hu-HU" sz="2600" dirty="0"/>
              <a:t>Az intézkedésben való részvétel vagy az igénybe vett támogatás egésze vagy egy része jogosulatlannak minősül, ha a kedvezményezett a felhívás 9.1 és 9.3. g) pontja szerinti kötelezettségét nem teljesíti, azaz nem nyújt be a támogatási okirat véglegessé válásától számított 12 hónapon belül a megítélt támogatás 10%-át meghaladó mértékű támogatás elszámolására irányuló kifizetési kérelmet.</a:t>
            </a:r>
          </a:p>
          <a:p>
            <a:pPr algn="just">
              <a:buFont typeface="Wingdings" panose="05000000000000000000" pitchFamily="2" charset="2"/>
              <a:buChar char="Ø"/>
            </a:pPr>
            <a:r>
              <a:rPr lang="hu-HU" sz="2600" dirty="0"/>
              <a:t>Az intézkedésben való részvétel vagy az igénybe vett támogatás egésze jogosulatlannak minősül, és a támogató az agrártámogatási jogviszonyt keletkeztető döntését visszavonja, ha a kedvezményezett a támogatási okirattal jóváhagyott elszámolható költségek összegének legalább </a:t>
            </a:r>
            <a:r>
              <a:rPr lang="hu-HU" sz="2600" b="1" u="sng" dirty="0"/>
              <a:t>60%-</a:t>
            </a:r>
            <a:r>
              <a:rPr lang="hu-HU" sz="2600" b="1" u="sng" dirty="0" err="1"/>
              <a:t>ával</a:t>
            </a:r>
            <a:r>
              <a:rPr lang="hu-HU" sz="2600" b="1" u="sng" dirty="0"/>
              <a:t> nem számol el.</a:t>
            </a:r>
          </a:p>
        </p:txBody>
      </p:sp>
      <p:pic>
        <p:nvPicPr>
          <p:cNvPr id="8" name="Kép 7" descr="BIHARSÁRRÉTlogó">
            <a:extLst>
              <a:ext uri="{FF2B5EF4-FFF2-40B4-BE49-F238E27FC236}">
                <a16:creationId xmlns:a16="http://schemas.microsoft.com/office/drawing/2014/main" id="{DAA8EE03-1B62-A0F3-567B-340F6A73576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6C5CFBF1-C63A-68D7-A3A7-2202295EA644}"/>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AF659561-1A45-3F76-E64F-634343DDC7D4}"/>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63C45F51-AD24-96AA-A642-1241538F22C7}"/>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37054943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871D0-2DF3-D4F1-B4AB-3E6D88BD6536}"/>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B8502423-99E0-28C5-64C0-83C05206FDA9}"/>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Jogkövetkezmények </a:t>
            </a:r>
          </a:p>
        </p:txBody>
      </p:sp>
      <p:sp>
        <p:nvSpPr>
          <p:cNvPr id="3" name="Tartalom helye 2">
            <a:extLst>
              <a:ext uri="{FF2B5EF4-FFF2-40B4-BE49-F238E27FC236}">
                <a16:creationId xmlns:a16="http://schemas.microsoft.com/office/drawing/2014/main" id="{686277EC-B197-9208-73CD-EB3E4BD081BE}"/>
              </a:ext>
            </a:extLst>
          </p:cNvPr>
          <p:cNvSpPr>
            <a:spLocks noGrp="1"/>
          </p:cNvSpPr>
          <p:nvPr>
            <p:ph idx="1"/>
          </p:nvPr>
        </p:nvSpPr>
        <p:spPr>
          <a:xfrm>
            <a:off x="838200" y="1737360"/>
            <a:ext cx="10515600" cy="3984710"/>
          </a:xfrm>
        </p:spPr>
        <p:txBody>
          <a:bodyPr>
            <a:normAutofit lnSpcReduction="10000"/>
          </a:bodyPr>
          <a:lstStyle/>
          <a:p>
            <a:pPr algn="just">
              <a:buFont typeface="Wingdings" panose="05000000000000000000" pitchFamily="2" charset="2"/>
              <a:buChar char="Ø"/>
            </a:pPr>
            <a:r>
              <a:rPr lang="hu-HU" sz="2600" dirty="0"/>
              <a:t>A támogatási okiratban jóváhagyott elszámolható kiadásokat </a:t>
            </a:r>
            <a:r>
              <a:rPr lang="hu-HU" sz="2600" b="1" u="sng" dirty="0"/>
              <a:t>5%-kal csökkenteni kell,</a:t>
            </a:r>
            <a:r>
              <a:rPr lang="hu-HU" sz="2600" dirty="0"/>
              <a:t> ha a kedvezményezett a támogatási okirattal jóváhagyott elszámolható kiadások összegének legalább </a:t>
            </a:r>
            <a:r>
              <a:rPr lang="hu-HU" sz="2600" b="1" u="sng" dirty="0"/>
              <a:t>60%-</a:t>
            </a:r>
            <a:r>
              <a:rPr lang="hu-HU" sz="2600" b="1" u="sng" dirty="0" err="1"/>
              <a:t>ával</a:t>
            </a:r>
            <a:r>
              <a:rPr lang="hu-HU" sz="2600" b="1" u="sng" dirty="0"/>
              <a:t> elszámolt, de az elszámolás mértéke a jóváhagyott kiadások összegének 80%-át nem éri el.</a:t>
            </a:r>
          </a:p>
          <a:p>
            <a:pPr algn="just">
              <a:buFont typeface="Wingdings" panose="05000000000000000000" pitchFamily="2" charset="2"/>
              <a:buChar char="Ø"/>
            </a:pPr>
            <a:r>
              <a:rPr lang="hu-HU" sz="2600" dirty="0"/>
              <a:t>Nem jövedelemtermelő műveletek esetén, </a:t>
            </a:r>
            <a:r>
              <a:rPr lang="hu-HU" sz="2600" b="1" u="sng" dirty="0"/>
              <a:t>ha bebizonyosodik, hogy a kedvezményezettnek a támogatási kérelemben vállaltaktól eltérően mégis származik bevétele a művelet eredményeképpen </a:t>
            </a:r>
            <a:r>
              <a:rPr lang="hu-HU" sz="2600" dirty="0"/>
              <a:t>megvalósult fejlesztésből, akkor, a támogatás mértéke lecsökken a jövedelemtermelő műveletek támogatási mértékének szintjére. Az így keletkező különbözetet a kedvezményezett a KAP törvény 37. §-a alapján az intézkedésben való jogosulatlan részvételre vonatkozó szabályai szerint köteles visszafizetni.</a:t>
            </a:r>
          </a:p>
        </p:txBody>
      </p:sp>
      <p:pic>
        <p:nvPicPr>
          <p:cNvPr id="8" name="Kép 7" descr="BIHARSÁRRÉTlogó">
            <a:extLst>
              <a:ext uri="{FF2B5EF4-FFF2-40B4-BE49-F238E27FC236}">
                <a16:creationId xmlns:a16="http://schemas.microsoft.com/office/drawing/2014/main" id="{B318DE53-68B6-3E37-6773-68B71B56183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04164965-DE94-4352-DC84-3D78F3279AD2}"/>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9ED7094C-9554-F31A-29A8-8CA53A8FD54D}"/>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91128148-FFA7-2FD0-745F-4169E14F78CE}"/>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41100073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252C45-F294-C267-2E7B-68BF6856C56E}"/>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8A3D3437-C955-E6A4-B7A7-C6EA57EBB4DF}"/>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Jogkövetkezmények </a:t>
            </a:r>
          </a:p>
        </p:txBody>
      </p:sp>
      <p:sp>
        <p:nvSpPr>
          <p:cNvPr id="3" name="Tartalom helye 2">
            <a:extLst>
              <a:ext uri="{FF2B5EF4-FFF2-40B4-BE49-F238E27FC236}">
                <a16:creationId xmlns:a16="http://schemas.microsoft.com/office/drawing/2014/main" id="{F005A601-E6E5-1B31-DFF8-14575F417B62}"/>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600" dirty="0"/>
              <a:t>Ha a kedvezményezett </a:t>
            </a:r>
            <a:r>
              <a:rPr lang="hu-HU" sz="2600" b="1" u="sng" dirty="0"/>
              <a:t>nem tesz eleget a monitoringadat-nyilvántartáshoz szükséges adatszolgáltatási kötelezettségének, úgy a már igénybe vett támogatási összeg 1 %-át </a:t>
            </a:r>
            <a:r>
              <a:rPr lang="hu-HU" sz="2600" dirty="0"/>
              <a:t>a KAP törvény 37. §-a alapján az intézkedésben való jogosulatlan részvételre vonatkozó szabályok szerint köteles visszafizetni.</a:t>
            </a:r>
          </a:p>
          <a:p>
            <a:pPr algn="just">
              <a:buFont typeface="Wingdings" panose="05000000000000000000" pitchFamily="2" charset="2"/>
              <a:buChar char="Ø"/>
            </a:pPr>
            <a:r>
              <a:rPr lang="hu-HU" sz="2600" dirty="0"/>
              <a:t>Ha a kedvezményezett nem tesz eleget a felhívás 3.3. A művelet műszaki, szakmai tartalmával kapcsolatos elvárások IV. </a:t>
            </a:r>
            <a:r>
              <a:rPr lang="hu-HU" sz="2600" b="1" u="sng" dirty="0"/>
              <a:t>Egyéb, HACS specifikus elvárások fejezetben foglalt valamely kötelezettségének (kivéve a fejezet 1. pontját) úgy - az adott kötelezettség tekintetében – a már igénybe vett támogatási összeg 1 %-át </a:t>
            </a:r>
            <a:r>
              <a:rPr lang="hu-HU" sz="2600" dirty="0"/>
              <a:t>az intézkedésben való jogosulatlan részvételre vonatkozó szabályok szerint köteles visszafizetni.</a:t>
            </a:r>
          </a:p>
        </p:txBody>
      </p:sp>
      <p:pic>
        <p:nvPicPr>
          <p:cNvPr id="8" name="Kép 7" descr="BIHARSÁRRÉTlogó">
            <a:extLst>
              <a:ext uri="{FF2B5EF4-FFF2-40B4-BE49-F238E27FC236}">
                <a16:creationId xmlns:a16="http://schemas.microsoft.com/office/drawing/2014/main" id="{7C17BD0C-6AA8-2DF9-FC1B-8C41EECE35E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BA76924A-AF2D-62EA-3ABC-71370BD660EC}"/>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61421C61-23B1-3E04-FCE7-AF743AE5657E}"/>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E23370E1-9E61-DDAB-8CCE-2773A7F3BFF7}"/>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240634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D0511E-1114-4412-5597-51B7C4320088}"/>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0B69836F-0A54-0798-C9FC-BF113748D20A}"/>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Jogkövetkezmények </a:t>
            </a:r>
          </a:p>
        </p:txBody>
      </p:sp>
      <p:sp>
        <p:nvSpPr>
          <p:cNvPr id="3" name="Tartalom helye 2">
            <a:extLst>
              <a:ext uri="{FF2B5EF4-FFF2-40B4-BE49-F238E27FC236}">
                <a16:creationId xmlns:a16="http://schemas.microsoft.com/office/drawing/2014/main" id="{598250BE-F633-A9E4-0D73-933BD6F569CE}"/>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600" dirty="0"/>
              <a:t>Ha a kedvezményezett </a:t>
            </a:r>
            <a:r>
              <a:rPr lang="hu-HU" sz="2600" b="1" u="sng" dirty="0"/>
              <a:t>nem tesz eleget a tájékoztatással, nyilvánossággal kapcsolatos kötelezettségének, </a:t>
            </a:r>
            <a:r>
              <a:rPr lang="hu-HU" sz="2600" dirty="0"/>
              <a:t>úgy a már igénybe vett támogatási összeg </a:t>
            </a:r>
            <a:r>
              <a:rPr lang="hu-HU" sz="2600" b="1" u="sng" dirty="0"/>
              <a:t>3 %-át </a:t>
            </a:r>
            <a:r>
              <a:rPr lang="hu-HU" sz="2600" dirty="0"/>
              <a:t>az intézkedésben való jogosulatlan részvételre vonatkozó szabályok szerint köteles visszafizetni.</a:t>
            </a:r>
          </a:p>
          <a:p>
            <a:pPr algn="just">
              <a:buFont typeface="Wingdings" panose="05000000000000000000" pitchFamily="2" charset="2"/>
              <a:buChar char="Ø"/>
            </a:pPr>
            <a:r>
              <a:rPr lang="hu-HU" sz="2600" dirty="0"/>
              <a:t>a az ellenőrzések során megállapítást nyer, hogy a kedvezményezett a </a:t>
            </a:r>
            <a:r>
              <a:rPr lang="hu-HU" sz="2600" b="1" u="sng" dirty="0"/>
              <a:t>tartalmi értékelési szempontok során </a:t>
            </a:r>
            <a:r>
              <a:rPr lang="hu-HU" sz="2600" dirty="0"/>
              <a:t>vállalt kötelezettségeinek nem tett eleget, a támogatás jogosulatlanul igénybe vett támogatásnak minősül és a kedvezményezett minden jogosulatlanul </a:t>
            </a:r>
            <a:r>
              <a:rPr lang="hu-HU" sz="2600" dirty="0" err="1"/>
              <a:t>igénybevett</a:t>
            </a:r>
            <a:r>
              <a:rPr lang="hu-HU" sz="2600" dirty="0"/>
              <a:t> többletpont után a véglegessé vált támogatási okiratban meghatározott </a:t>
            </a:r>
            <a:r>
              <a:rPr lang="hu-HU" sz="2600" b="1" u="sng" dirty="0"/>
              <a:t>támogatási összeg 0,5%-át köteles visszafizetni.</a:t>
            </a:r>
          </a:p>
        </p:txBody>
      </p:sp>
      <p:pic>
        <p:nvPicPr>
          <p:cNvPr id="8" name="Kép 7" descr="BIHARSÁRRÉTlogó">
            <a:extLst>
              <a:ext uri="{FF2B5EF4-FFF2-40B4-BE49-F238E27FC236}">
                <a16:creationId xmlns:a16="http://schemas.microsoft.com/office/drawing/2014/main" id="{994B89E9-8729-234A-3ACA-655680C55B0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DF61AB50-2BD0-E90C-2078-5ACBC726DEE5}"/>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FC8D5CE4-007B-9F77-0850-2C57B8B79510}"/>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95ACA13B-21BA-9DBF-D191-495800CD570C}"/>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8901475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F7D621-B763-D78F-1C89-5AC4C6F7DE05}"/>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9C95DC82-B7D9-6D46-61AD-64549EF1A11A}"/>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Jogkövetkezmények </a:t>
            </a:r>
          </a:p>
        </p:txBody>
      </p:sp>
      <p:sp>
        <p:nvSpPr>
          <p:cNvPr id="3" name="Tartalom helye 2">
            <a:extLst>
              <a:ext uri="{FF2B5EF4-FFF2-40B4-BE49-F238E27FC236}">
                <a16:creationId xmlns:a16="http://schemas.microsoft.com/office/drawing/2014/main" id="{DAEF3EA8-BA4E-2DE0-647A-B449285DAE62}"/>
              </a:ext>
            </a:extLst>
          </p:cNvPr>
          <p:cNvSpPr>
            <a:spLocks noGrp="1"/>
          </p:cNvSpPr>
          <p:nvPr>
            <p:ph idx="1"/>
          </p:nvPr>
        </p:nvSpPr>
        <p:spPr>
          <a:xfrm>
            <a:off x="838200" y="1737360"/>
            <a:ext cx="10515600" cy="3984710"/>
          </a:xfrm>
        </p:spPr>
        <p:txBody>
          <a:bodyPr>
            <a:normAutofit fontScale="92500" lnSpcReduction="10000"/>
          </a:bodyPr>
          <a:lstStyle/>
          <a:p>
            <a:pPr algn="just">
              <a:buFont typeface="Wingdings" panose="05000000000000000000" pitchFamily="2" charset="2"/>
              <a:buChar char="Ø"/>
            </a:pPr>
            <a:r>
              <a:rPr lang="hu-HU" sz="2600" b="1" u="sng" dirty="0"/>
              <a:t>Ha több tartalmi értékelési szempont vonatkozásában kerül megállapításra a jogosulatlan igénybevétel, úgy az egyes szankciók összegét össze kell vonni, amely eredményezheti a 7.2. pont 3. alpontjában meghatározott támogathatósági határpontszám alá csökkenést, ezáltal az intézkedésben való jogosulatlan részvételt.</a:t>
            </a:r>
          </a:p>
          <a:p>
            <a:pPr algn="just">
              <a:buFont typeface="Wingdings" panose="05000000000000000000" pitchFamily="2" charset="2"/>
              <a:buChar char="Ø"/>
            </a:pPr>
            <a:r>
              <a:rPr lang="hu-HU" sz="2600" b="1" u="sng" dirty="0"/>
              <a:t>Ha az ellenőrzések során megállapítást nyer, hogy a kedvezményezett a projekttervben szereplő szempontok során vállalt kötelezettségeinek nem tett eleget, a támogatás jogosulatlanul igénybe vett támogatásnak minősül és a kedvezményezett- minden jogosulatlanul igénybe vett többletpont után a véglegessé vált támogatási okiratban meghatározott támogatási összeg 0,5%-át a KAP törvény 37. §-a alapján az intézkedésben való jogosulatlan részvételre vonatkozó szabályai szerint köteles visszafizetni.</a:t>
            </a:r>
          </a:p>
        </p:txBody>
      </p:sp>
      <p:pic>
        <p:nvPicPr>
          <p:cNvPr id="8" name="Kép 7" descr="BIHARSÁRRÉTlogó">
            <a:extLst>
              <a:ext uri="{FF2B5EF4-FFF2-40B4-BE49-F238E27FC236}">
                <a16:creationId xmlns:a16="http://schemas.microsoft.com/office/drawing/2014/main" id="{C9A6C4B4-F520-75F9-F10C-0D6890396B7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54D19C50-EE38-6BE0-AECC-9F30EB3FA9C4}"/>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929B401F-AE43-5D5A-F515-3504EA20019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F7150CB5-F245-DF1E-8AEF-7E5B61E27B97}"/>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23916657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1DC545-C3DA-1AD4-8F0B-B42E0DD4A53B}"/>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A1B09E35-006A-A222-C1BD-2E8A8E433A37}"/>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Jogkövetkezmények </a:t>
            </a:r>
          </a:p>
        </p:txBody>
      </p:sp>
      <p:sp>
        <p:nvSpPr>
          <p:cNvPr id="3" name="Tartalom helye 2">
            <a:extLst>
              <a:ext uri="{FF2B5EF4-FFF2-40B4-BE49-F238E27FC236}">
                <a16:creationId xmlns:a16="http://schemas.microsoft.com/office/drawing/2014/main" id="{F2EDF201-1FDC-B871-D4A9-A021AEDAA43A}"/>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600" dirty="0"/>
              <a:t>Ha a művelet keretében rendezvények szervezése valósul meg, abban az esetben a felhívás műszaki, szakmai tartalmában foglalt: </a:t>
            </a:r>
            <a:r>
              <a:rPr lang="hu-HU" sz="2600" b="1" u="sng" dirty="0"/>
              <a:t>- rendezvényről szóló meghívó időben történő megküldésének elmulasztásakor, </a:t>
            </a:r>
            <a:r>
              <a:rPr lang="hu-HU" sz="2600" dirty="0"/>
              <a:t>a kifizetési kérelemben az adott rendezvénnyel érintett elszámolt tételek </a:t>
            </a:r>
            <a:r>
              <a:rPr lang="hu-HU" sz="2600" b="1" u="sng" dirty="0"/>
              <a:t>összege 5%-kal </a:t>
            </a:r>
            <a:r>
              <a:rPr lang="hu-HU" sz="2600" dirty="0"/>
              <a:t>csökkentésre kerül; </a:t>
            </a:r>
            <a:r>
              <a:rPr lang="hu-HU" sz="2600" b="1" u="sng" dirty="0"/>
              <a:t>- rendezvényhez kapcsolódó tájékoztatásra és nyilvánosságra </a:t>
            </a:r>
            <a:r>
              <a:rPr lang="hu-HU" sz="2600" dirty="0"/>
              <a:t>vonatkozó kötelezettségek elmulasztásakor, a kifizetési kérelemben az adott rendezvénnyel érintett elszámolt </a:t>
            </a:r>
            <a:r>
              <a:rPr lang="hu-HU" sz="2600" b="1" u="sng" dirty="0"/>
              <a:t>tételek összege 5%-kal csökkentésre kerül.</a:t>
            </a:r>
          </a:p>
        </p:txBody>
      </p:sp>
      <p:pic>
        <p:nvPicPr>
          <p:cNvPr id="8" name="Kép 7" descr="BIHARSÁRRÉTlogó">
            <a:extLst>
              <a:ext uri="{FF2B5EF4-FFF2-40B4-BE49-F238E27FC236}">
                <a16:creationId xmlns:a16="http://schemas.microsoft.com/office/drawing/2014/main" id="{FC07C376-7C8D-A34F-A461-DF642635165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F5068D6E-23E1-F84D-B030-11D109B5AD6F}"/>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274A59CB-85AA-4D09-3663-496368D6805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93BDE629-C969-4F59-1404-70227926D571}"/>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3759706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698A7C-E15D-3B16-D3AB-6620F97236C9}"/>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6E419774-B766-C2E6-5D18-5E314257322E}"/>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Jogkövetkezmények </a:t>
            </a:r>
          </a:p>
        </p:txBody>
      </p:sp>
      <p:sp>
        <p:nvSpPr>
          <p:cNvPr id="3" name="Tartalom helye 2">
            <a:extLst>
              <a:ext uri="{FF2B5EF4-FFF2-40B4-BE49-F238E27FC236}">
                <a16:creationId xmlns:a16="http://schemas.microsoft.com/office/drawing/2014/main" id="{527A4452-73C1-A278-EAF7-52DF8C1ED3AE}"/>
              </a:ext>
            </a:extLst>
          </p:cNvPr>
          <p:cNvSpPr>
            <a:spLocks noGrp="1"/>
          </p:cNvSpPr>
          <p:nvPr>
            <p:ph idx="1"/>
          </p:nvPr>
        </p:nvSpPr>
        <p:spPr>
          <a:xfrm>
            <a:off x="152400" y="1411605"/>
            <a:ext cx="11201400" cy="4310465"/>
          </a:xfrm>
        </p:spPr>
        <p:txBody>
          <a:bodyPr>
            <a:normAutofit/>
          </a:bodyPr>
          <a:lstStyle/>
          <a:p>
            <a:pPr algn="just">
              <a:buFont typeface="Wingdings" panose="05000000000000000000" pitchFamily="2" charset="2"/>
              <a:buChar char="Ø"/>
            </a:pPr>
            <a:r>
              <a:rPr lang="hu-HU" sz="2600" dirty="0"/>
              <a:t>A művelet keretében tábor szervezése tevékenység valósul meg, abban az esetben a felhívás műszaki, szakmai tartalmában foglalt: </a:t>
            </a:r>
            <a:r>
              <a:rPr lang="hu-HU" sz="2600" b="1" u="sng" dirty="0"/>
              <a:t>- táborral kapcsolatos meghívó </a:t>
            </a:r>
            <a:r>
              <a:rPr lang="hu-HU" sz="2600" dirty="0"/>
              <a:t>és meghirdetési dokumentáció Kormányhivatal felé határidőre történő benyújtásának elmulasztásakor, a kifizetési kérelemben az adott táborral érintett elszámolt tételek </a:t>
            </a:r>
            <a:r>
              <a:rPr lang="hu-HU" sz="2600" b="1" u="sng" dirty="0"/>
              <a:t>összege 5%-kal </a:t>
            </a:r>
            <a:r>
              <a:rPr lang="hu-HU" sz="2600" dirty="0"/>
              <a:t>csökkentésre kerül.</a:t>
            </a:r>
          </a:p>
          <a:p>
            <a:pPr algn="just">
              <a:buFont typeface="Wingdings" panose="05000000000000000000" pitchFamily="2" charset="2"/>
              <a:buChar char="Ø"/>
            </a:pPr>
            <a:endParaRPr lang="hu-HU" sz="2600" dirty="0"/>
          </a:p>
        </p:txBody>
      </p:sp>
      <p:pic>
        <p:nvPicPr>
          <p:cNvPr id="8" name="Kép 7" descr="BIHARSÁRRÉTlogó">
            <a:extLst>
              <a:ext uri="{FF2B5EF4-FFF2-40B4-BE49-F238E27FC236}">
                <a16:creationId xmlns:a16="http://schemas.microsoft.com/office/drawing/2014/main" id="{2837FB39-8000-9DB6-CC00-0F0A18D678E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256F93EA-7CBE-FF5B-F3CF-ED6B9B20015E}"/>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B9C4CF7F-817D-14C5-8A2E-4E6CAF40207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59D39F9D-C17D-B812-0A24-629D6C947D0F}"/>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11777983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C71BE8-17F2-61FE-A99F-570F6CF20CA2}"/>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CF20C976-1819-BAB8-3EA1-BDACD484D82F}"/>
              </a:ext>
            </a:extLst>
          </p:cNvPr>
          <p:cNvSpPr>
            <a:spLocks noGrp="1"/>
          </p:cNvSpPr>
          <p:nvPr>
            <p:ph type="title"/>
          </p:nvPr>
        </p:nvSpPr>
        <p:spPr>
          <a:xfrm>
            <a:off x="2667786" y="575035"/>
            <a:ext cx="6447934" cy="907746"/>
          </a:xfrm>
        </p:spPr>
        <p:txBody>
          <a:bodyPr>
            <a:normAutofit/>
          </a:bodyPr>
          <a:lstStyle/>
          <a:p>
            <a:pPr algn="ctr"/>
            <a:endParaRPr lang="hu-HU" sz="3200" b="1" dirty="0">
              <a:latin typeface="+mn-lt"/>
            </a:endParaRPr>
          </a:p>
        </p:txBody>
      </p:sp>
      <p:sp>
        <p:nvSpPr>
          <p:cNvPr id="3" name="Tartalom helye 2">
            <a:extLst>
              <a:ext uri="{FF2B5EF4-FFF2-40B4-BE49-F238E27FC236}">
                <a16:creationId xmlns:a16="http://schemas.microsoft.com/office/drawing/2014/main" id="{EFFEEB31-C40A-6712-C06D-2AE52E4ED8BB}"/>
              </a:ext>
            </a:extLst>
          </p:cNvPr>
          <p:cNvSpPr>
            <a:spLocks noGrp="1"/>
          </p:cNvSpPr>
          <p:nvPr>
            <p:ph idx="1"/>
          </p:nvPr>
        </p:nvSpPr>
        <p:spPr>
          <a:xfrm>
            <a:off x="152400" y="1411605"/>
            <a:ext cx="11201400" cy="4310465"/>
          </a:xfrm>
        </p:spPr>
        <p:txBody>
          <a:bodyPr>
            <a:normAutofit/>
          </a:bodyPr>
          <a:lstStyle/>
          <a:p>
            <a:pPr algn="just">
              <a:buFont typeface="Wingdings" panose="05000000000000000000" pitchFamily="2" charset="2"/>
              <a:buChar char="Ø"/>
            </a:pPr>
            <a:r>
              <a:rPr lang="hu-HU" sz="2600" b="1" u="sng" dirty="0"/>
              <a:t>A támogatási kérelem elkészítésekor a következő mellékleteket kötelezően szükséges csatolni: </a:t>
            </a:r>
          </a:p>
          <a:p>
            <a:pPr marL="0" indent="0" algn="just">
              <a:buNone/>
            </a:pPr>
            <a:r>
              <a:rPr lang="hu-HU" sz="2600" b="1" dirty="0"/>
              <a:t>				</a:t>
            </a:r>
            <a:r>
              <a:rPr lang="hu-HU" sz="2600" b="1" u="sng" dirty="0"/>
              <a:t>Nincs ilyen dokumentum!</a:t>
            </a:r>
          </a:p>
          <a:p>
            <a:pPr algn="just">
              <a:buFont typeface="Wingdings" panose="05000000000000000000" pitchFamily="2" charset="2"/>
              <a:buChar char="Ø"/>
            </a:pPr>
            <a:r>
              <a:rPr lang="hu-HU" sz="2600" b="1" u="sng" dirty="0"/>
              <a:t>A támogatási kérelem elkészítése során csatolandó (pótolható) mellékletek listája:</a:t>
            </a:r>
          </a:p>
          <a:p>
            <a:pPr marL="0" indent="0" algn="just">
              <a:buNone/>
            </a:pPr>
            <a:r>
              <a:rPr lang="hu-HU" sz="2600" b="1" u="sng" dirty="0"/>
              <a:t>Amennyiben egyetlen árajánlat sem kerül benyújtásra) a támogatási kérelem mellékleteként, az a felhívás 7.2. fejezetének 1. c) pontja alapján nem </a:t>
            </a:r>
            <a:r>
              <a:rPr lang="hu-HU" sz="2600" b="1" u="sng" dirty="0" err="1"/>
              <a:t>hiánypótoltatható</a:t>
            </a:r>
            <a:r>
              <a:rPr lang="hu-HU" sz="2600" b="1" u="sng" dirty="0"/>
              <a:t> hiánynak minősül!</a:t>
            </a:r>
          </a:p>
        </p:txBody>
      </p:sp>
      <p:pic>
        <p:nvPicPr>
          <p:cNvPr id="8" name="Kép 7" descr="BIHARSÁRRÉTlogó">
            <a:extLst>
              <a:ext uri="{FF2B5EF4-FFF2-40B4-BE49-F238E27FC236}">
                <a16:creationId xmlns:a16="http://schemas.microsoft.com/office/drawing/2014/main" id="{A931C1EC-9032-357C-5828-61F6AB548FF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7BBDEF35-9885-DA33-3C74-9763BDDC289D}"/>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C9D4233D-6327-5015-1A01-25BB2056DE2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11B14774-4E55-80A5-3E5E-5C81EB2990D4}"/>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29912456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F791AB-945F-F24D-2FC5-1C4B17F89BC7}"/>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952E2B0D-F252-0458-4851-D25417F0871D}"/>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Záró kifizetési kérelemhez csatolandó:</a:t>
            </a:r>
          </a:p>
        </p:txBody>
      </p:sp>
      <p:sp>
        <p:nvSpPr>
          <p:cNvPr id="3" name="Tartalom helye 2">
            <a:extLst>
              <a:ext uri="{FF2B5EF4-FFF2-40B4-BE49-F238E27FC236}">
                <a16:creationId xmlns:a16="http://schemas.microsoft.com/office/drawing/2014/main" id="{944BA637-FD88-39DC-3C51-3F46345C2BB2}"/>
              </a:ext>
            </a:extLst>
          </p:cNvPr>
          <p:cNvSpPr>
            <a:spLocks noGrp="1"/>
          </p:cNvSpPr>
          <p:nvPr>
            <p:ph idx="1"/>
          </p:nvPr>
        </p:nvSpPr>
        <p:spPr>
          <a:xfrm>
            <a:off x="410546" y="1915699"/>
            <a:ext cx="10943253" cy="3806371"/>
          </a:xfrm>
        </p:spPr>
        <p:txBody>
          <a:bodyPr>
            <a:normAutofit/>
          </a:bodyPr>
          <a:lstStyle/>
          <a:p>
            <a:pPr algn="just">
              <a:buFont typeface="Wingdings" panose="05000000000000000000" pitchFamily="2" charset="2"/>
              <a:buChar char="Ø"/>
            </a:pPr>
            <a:r>
              <a:rPr lang="hu-HU" sz="2600" dirty="0"/>
              <a:t>Kiadvány készítése esetén a kedvezményezett köteles a záró kifizetési kérelem mellékleteként benyújtani elektronikus formában, pdf. fájlként a kiadványt.</a:t>
            </a:r>
          </a:p>
          <a:p>
            <a:pPr algn="just">
              <a:buFont typeface="Wingdings" panose="05000000000000000000" pitchFamily="2" charset="2"/>
              <a:buChar char="Ø"/>
            </a:pPr>
            <a:r>
              <a:rPr lang="hu-HU" sz="2600" dirty="0"/>
              <a:t>Idegen nyelven elkészült kiadvány, esetén a kedvezményezett köteles a záró kifizetési kérelem mellékleteként benyújtani szakfordításról és tolmácsolásról szóló 24/1986 (VI. 26.) MT rendelet szerinti szakfordítói, illetőleg tolmács képesítéssel rendelkező személy által készített magyar nyelvű fordítást is.</a:t>
            </a:r>
          </a:p>
          <a:p>
            <a:pPr algn="just">
              <a:buFont typeface="Wingdings" panose="05000000000000000000" pitchFamily="2" charset="2"/>
              <a:buChar char="Ø"/>
            </a:pPr>
            <a:r>
              <a:rPr lang="hu-HU" sz="2600" dirty="0"/>
              <a:t>A Bihar - Sárrét Vidékfejlesztési Egyesület igazolása a felhívás 3.3 </a:t>
            </a:r>
            <a:r>
              <a:rPr lang="hu-HU" sz="2600" dirty="0" err="1"/>
              <a:t>IV.Egyéb</a:t>
            </a:r>
            <a:r>
              <a:rPr lang="hu-HU" sz="2600" dirty="0"/>
              <a:t>, HACS specifikus elvárások pontjában kért beszámoló benyújtásáról.</a:t>
            </a:r>
          </a:p>
        </p:txBody>
      </p:sp>
      <p:pic>
        <p:nvPicPr>
          <p:cNvPr id="8" name="Kép 7" descr="BIHARSÁRRÉTlogó">
            <a:extLst>
              <a:ext uri="{FF2B5EF4-FFF2-40B4-BE49-F238E27FC236}">
                <a16:creationId xmlns:a16="http://schemas.microsoft.com/office/drawing/2014/main" id="{036FD0FE-A0DB-BF60-5C0D-44D0AE141DF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C8769591-7B62-ACCD-4AB3-98DE6EDBCC11}"/>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8A7C2A8F-E139-44D2-5BDE-0EC77D2F54B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173F0CE7-2C82-C4D5-65C4-DCCC070D9644}"/>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18621875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ABAA2F-9708-8FCD-EC16-303190636631}"/>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A48C3912-ACFE-DDE0-B934-5220F038DD5D}"/>
              </a:ext>
            </a:extLst>
          </p:cNvPr>
          <p:cNvSpPr>
            <a:spLocks noGrp="1"/>
          </p:cNvSpPr>
          <p:nvPr>
            <p:ph type="title"/>
          </p:nvPr>
        </p:nvSpPr>
        <p:spPr>
          <a:xfrm>
            <a:off x="2667786" y="575035"/>
            <a:ext cx="6447934" cy="907746"/>
          </a:xfrm>
        </p:spPr>
        <p:txBody>
          <a:bodyPr>
            <a:normAutofit/>
          </a:bodyPr>
          <a:lstStyle/>
          <a:p>
            <a:pPr algn="ctr"/>
            <a:r>
              <a:rPr lang="hu-HU" sz="3200" b="1" dirty="0">
                <a:latin typeface="+mn-lt"/>
              </a:rPr>
              <a:t>Záró kifizetési kérelemhez csatolandó:</a:t>
            </a:r>
          </a:p>
        </p:txBody>
      </p:sp>
      <p:sp>
        <p:nvSpPr>
          <p:cNvPr id="3" name="Tartalom helye 2">
            <a:extLst>
              <a:ext uri="{FF2B5EF4-FFF2-40B4-BE49-F238E27FC236}">
                <a16:creationId xmlns:a16="http://schemas.microsoft.com/office/drawing/2014/main" id="{BEB1BDBD-F252-D579-9289-C4808D6C8721}"/>
              </a:ext>
            </a:extLst>
          </p:cNvPr>
          <p:cNvSpPr>
            <a:spLocks noGrp="1"/>
          </p:cNvSpPr>
          <p:nvPr>
            <p:ph idx="1"/>
          </p:nvPr>
        </p:nvSpPr>
        <p:spPr>
          <a:xfrm>
            <a:off x="410546" y="1915699"/>
            <a:ext cx="10943253" cy="3806371"/>
          </a:xfrm>
        </p:spPr>
        <p:txBody>
          <a:bodyPr>
            <a:normAutofit/>
          </a:bodyPr>
          <a:lstStyle/>
          <a:p>
            <a:pPr algn="just">
              <a:buFont typeface="Wingdings" panose="05000000000000000000" pitchFamily="2" charset="2"/>
              <a:buChar char="Ø"/>
            </a:pPr>
            <a:r>
              <a:rPr lang="hu-HU" sz="2600" dirty="0"/>
              <a:t> </a:t>
            </a:r>
            <a:r>
              <a:rPr lang="hu-HU" sz="2600" b="1" u="sng" dirty="0"/>
              <a:t>A felhívás 3.3 A művelet műszaki, szakmai tartalmával kapcsolatos elvárásokban foglaltaknak megfelelő dokumentumok!!!</a:t>
            </a:r>
          </a:p>
        </p:txBody>
      </p:sp>
      <p:pic>
        <p:nvPicPr>
          <p:cNvPr id="8" name="Kép 7" descr="BIHARSÁRRÉTlogó">
            <a:extLst>
              <a:ext uri="{FF2B5EF4-FFF2-40B4-BE49-F238E27FC236}">
                <a16:creationId xmlns:a16="http://schemas.microsoft.com/office/drawing/2014/main" id="{737AD46C-669F-4C11-563A-119CB34736E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4EA0A960-7A59-DCE6-CB3A-40FF6A8A7631}"/>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2C3D4AFE-7DBA-099E-89CD-0F3AE720ED32}"/>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ACDD4232-9B3F-60C8-8457-8FDA9528A8AE}"/>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3105160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799986-7754-7209-802C-E25D10211A6E}"/>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139099D4-7378-BDE1-1864-817D49F57211}"/>
              </a:ext>
            </a:extLst>
          </p:cNvPr>
          <p:cNvSpPr>
            <a:spLocks noGrp="1"/>
          </p:cNvSpPr>
          <p:nvPr>
            <p:ph type="title"/>
          </p:nvPr>
        </p:nvSpPr>
        <p:spPr>
          <a:xfrm>
            <a:off x="2667786" y="575035"/>
            <a:ext cx="6447934" cy="907746"/>
          </a:xfrm>
        </p:spPr>
        <p:txBody>
          <a:bodyPr>
            <a:normAutofit fontScale="90000"/>
          </a:bodyPr>
          <a:lstStyle/>
          <a:p>
            <a:pPr algn="ctr"/>
            <a:r>
              <a:rPr lang="hu-HU" sz="3200" b="1" dirty="0">
                <a:latin typeface="+mn-lt"/>
              </a:rPr>
              <a:t>Önállóan nem támogatható tevékenységek</a:t>
            </a:r>
          </a:p>
        </p:txBody>
      </p:sp>
      <p:sp>
        <p:nvSpPr>
          <p:cNvPr id="3" name="Tartalom helye 2">
            <a:extLst>
              <a:ext uri="{FF2B5EF4-FFF2-40B4-BE49-F238E27FC236}">
                <a16:creationId xmlns:a16="http://schemas.microsoft.com/office/drawing/2014/main" id="{03F4AF1E-C95D-C7FE-6F14-E648930EE4A0}"/>
              </a:ext>
            </a:extLst>
          </p:cNvPr>
          <p:cNvSpPr>
            <a:spLocks noGrp="1"/>
          </p:cNvSpPr>
          <p:nvPr>
            <p:ph idx="1"/>
          </p:nvPr>
        </p:nvSpPr>
        <p:spPr>
          <a:xfrm>
            <a:off x="838200" y="1737360"/>
            <a:ext cx="10515600" cy="3984710"/>
          </a:xfrm>
        </p:spPr>
        <p:txBody>
          <a:bodyPr>
            <a:normAutofit/>
          </a:bodyPr>
          <a:lstStyle/>
          <a:p>
            <a:pPr marL="0" indent="0" algn="just">
              <a:buNone/>
            </a:pPr>
            <a:r>
              <a:rPr lang="hu-HU" sz="2800" b="1" u="sng" dirty="0"/>
              <a:t>Kötelezően megvalósítandó, önállóan nem támogatható tevékenységek: </a:t>
            </a:r>
          </a:p>
          <a:p>
            <a:pPr algn="just">
              <a:buFont typeface="Wingdings" panose="05000000000000000000" pitchFamily="2" charset="2"/>
              <a:buChar char="Ø"/>
            </a:pPr>
            <a:r>
              <a:rPr lang="hu-HU" sz="2800" dirty="0"/>
              <a:t>Tájékoztatás és nyilvánosság megvalósítása;</a:t>
            </a:r>
          </a:p>
          <a:p>
            <a:pPr marL="0" indent="0" algn="just">
              <a:buNone/>
            </a:pPr>
            <a:r>
              <a:rPr lang="hu-HU" sz="2800" b="1" u="sng" dirty="0"/>
              <a:t>Választható, önállóan nem támogatható tevékenységek:</a:t>
            </a:r>
          </a:p>
          <a:p>
            <a:pPr algn="just">
              <a:buFont typeface="Wingdings" panose="05000000000000000000" pitchFamily="2" charset="2"/>
              <a:buChar char="Ø"/>
            </a:pPr>
            <a:r>
              <a:rPr lang="hu-HU" sz="2800" dirty="0"/>
              <a:t>Marketing és/vagy kommunikációs tevékenységek megvalósítása;</a:t>
            </a:r>
          </a:p>
          <a:p>
            <a:pPr algn="just">
              <a:buFont typeface="Wingdings" panose="05000000000000000000" pitchFamily="2" charset="2"/>
              <a:buChar char="Ø"/>
            </a:pPr>
            <a:r>
              <a:rPr lang="hu-HU" sz="2800" dirty="0"/>
              <a:t>Műveletmenedzsment;</a:t>
            </a:r>
          </a:p>
          <a:p>
            <a:pPr algn="just">
              <a:buFont typeface="Wingdings" panose="05000000000000000000" pitchFamily="2" charset="2"/>
              <a:buChar char="Ø"/>
            </a:pPr>
            <a:r>
              <a:rPr lang="hu-HU" sz="2800" dirty="0"/>
              <a:t>Eszköz és/vagy gépbeszerzés;</a:t>
            </a:r>
          </a:p>
        </p:txBody>
      </p:sp>
      <p:pic>
        <p:nvPicPr>
          <p:cNvPr id="8" name="Kép 7" descr="BIHARSÁRRÉTlogó">
            <a:extLst>
              <a:ext uri="{FF2B5EF4-FFF2-40B4-BE49-F238E27FC236}">
                <a16:creationId xmlns:a16="http://schemas.microsoft.com/office/drawing/2014/main" id="{6A6FB0AE-A6E6-302B-E76B-49104BC3C75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1AF48A7D-C1F7-8EB0-6695-149E00E05FA4}"/>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582978EB-9059-169D-674A-A9B1AA63306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DF87C06F-9547-5947-7290-F5FE3C1DAD8C}"/>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16965470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FE45D8-91F1-9402-5B2A-2A0881162DCD}"/>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CDC5F07D-D00E-0B28-5CA5-BB2B88F924BD}"/>
              </a:ext>
            </a:extLst>
          </p:cNvPr>
          <p:cNvSpPr>
            <a:spLocks noGrp="1"/>
          </p:cNvSpPr>
          <p:nvPr>
            <p:ph type="title"/>
          </p:nvPr>
        </p:nvSpPr>
        <p:spPr>
          <a:xfrm>
            <a:off x="2667786" y="575035"/>
            <a:ext cx="6447934" cy="907746"/>
          </a:xfrm>
        </p:spPr>
        <p:txBody>
          <a:bodyPr>
            <a:normAutofit/>
          </a:bodyPr>
          <a:lstStyle/>
          <a:p>
            <a:pPr algn="ctr"/>
            <a:endParaRPr lang="hu-HU" sz="3200" b="1" dirty="0">
              <a:latin typeface="+mn-lt"/>
            </a:endParaRPr>
          </a:p>
        </p:txBody>
      </p:sp>
      <p:sp>
        <p:nvSpPr>
          <p:cNvPr id="3" name="Tartalom helye 2">
            <a:extLst>
              <a:ext uri="{FF2B5EF4-FFF2-40B4-BE49-F238E27FC236}">
                <a16:creationId xmlns:a16="http://schemas.microsoft.com/office/drawing/2014/main" id="{35F440D1-B9C0-8E7D-A249-F7F93B514A3F}"/>
              </a:ext>
            </a:extLst>
          </p:cNvPr>
          <p:cNvSpPr>
            <a:spLocks noGrp="1"/>
          </p:cNvSpPr>
          <p:nvPr>
            <p:ph idx="1"/>
          </p:nvPr>
        </p:nvSpPr>
        <p:spPr>
          <a:xfrm>
            <a:off x="410546" y="1636127"/>
            <a:ext cx="10943253" cy="4085944"/>
          </a:xfrm>
        </p:spPr>
        <p:txBody>
          <a:bodyPr>
            <a:noAutofit/>
          </a:bodyPr>
          <a:lstStyle/>
          <a:p>
            <a:r>
              <a:rPr lang="hu-HU" dirty="0">
                <a:cs typeface="Arial" panose="020B0604020202020204" pitchFamily="34" charset="0"/>
              </a:rPr>
              <a:t>A felhívás elérhető: </a:t>
            </a:r>
            <a:r>
              <a:rPr lang="hu-HU" dirty="0">
                <a:cs typeface="Arial" panose="020B0604020202020204" pitchFamily="34" charset="0"/>
                <a:hlinkClick r:id="rId2"/>
              </a:rPr>
              <a:t>https://kap.gov.hu/leader</a:t>
            </a:r>
            <a:endParaRPr lang="hu-HU" dirty="0">
              <a:cs typeface="Arial" panose="020B0604020202020204" pitchFamily="34" charset="0"/>
            </a:endParaRPr>
          </a:p>
          <a:p>
            <a:r>
              <a:rPr lang="hu-HU" u="sng" dirty="0">
                <a:cs typeface="Arial" panose="020B0604020202020204" pitchFamily="34" charset="0"/>
              </a:rPr>
              <a:t>Ügyfélszolgálatunk elérhetősége:</a:t>
            </a:r>
          </a:p>
          <a:p>
            <a:r>
              <a:rPr lang="hu-HU" dirty="0">
                <a:cs typeface="Arial" panose="020B0604020202020204" pitchFamily="34" charset="0"/>
              </a:rPr>
              <a:t>Cím: 4100 Berettyóújfalu, Kossuth u. 25.</a:t>
            </a:r>
          </a:p>
          <a:p>
            <a:r>
              <a:rPr lang="hu-HU" dirty="0">
                <a:cs typeface="Arial" panose="020B0604020202020204" pitchFamily="34" charset="0"/>
              </a:rPr>
              <a:t>Hétfő – Csütörtök: 7:30 – 15:00 fogadjuk a hívásokat</a:t>
            </a:r>
          </a:p>
          <a:p>
            <a:r>
              <a:rPr lang="hu-HU" dirty="0">
                <a:cs typeface="Arial" panose="020B0604020202020204" pitchFamily="34" charset="0"/>
              </a:rPr>
              <a:t>Kiss Gáborné: tel.: +36 30 298 12 34;  </a:t>
            </a:r>
          </a:p>
          <a:p>
            <a:r>
              <a:rPr lang="hu-HU" dirty="0">
                <a:cs typeface="Arial" panose="020B0604020202020204" pitchFamily="34" charset="0"/>
              </a:rPr>
              <a:t>Jakab Noémi: tel.:  +36 30 330 84 30; https://</a:t>
            </a:r>
          </a:p>
          <a:p>
            <a:endParaRPr lang="hu-HU" dirty="0">
              <a:cs typeface="Arial" panose="020B0604020202020204" pitchFamily="34" charset="0"/>
            </a:endParaRPr>
          </a:p>
          <a:p>
            <a:pPr algn="l"/>
            <a:r>
              <a:rPr lang="hu-HU" sz="2800" b="1" dirty="0">
                <a:cs typeface="Arial" panose="020B0604020202020204" pitchFamily="34" charset="0"/>
              </a:rPr>
              <a:t>                       Köszönöm  megtisztelő figyelmüket!</a:t>
            </a:r>
            <a:endParaRPr lang="hu-HU" sz="2800" b="1" u="sng" dirty="0"/>
          </a:p>
        </p:txBody>
      </p:sp>
      <p:pic>
        <p:nvPicPr>
          <p:cNvPr id="8" name="Kép 7" descr="BIHARSÁRRÉTlogó">
            <a:extLst>
              <a:ext uri="{FF2B5EF4-FFF2-40B4-BE49-F238E27FC236}">
                <a16:creationId xmlns:a16="http://schemas.microsoft.com/office/drawing/2014/main" id="{8396D524-4F07-862B-BC84-E5E129C34433}"/>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31DF44AF-71D1-3A00-2A07-8C8CA0C89768}"/>
              </a:ext>
            </a:extLst>
          </p:cNvPr>
          <p:cNvPicPr/>
          <p:nvPr/>
        </p:nvPicPr>
        <p:blipFill rotWithShape="1">
          <a:blip r:embed="rId4"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A9DC44D1-49B3-A313-7DF6-6116DB416F6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52B72186-121B-8412-C529-287F97C166E4}"/>
              </a:ext>
            </a:extLst>
          </p:cNvPr>
          <p:cNvPicPr>
            <a:picLocks noChangeAspect="1"/>
          </p:cNvPicPr>
          <p:nvPr/>
        </p:nvPicPr>
        <p:blipFill>
          <a:blip r:embed="rId6"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207947880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1696791" y="527627"/>
            <a:ext cx="9144000" cy="716062"/>
          </a:xfrm>
        </p:spPr>
        <p:txBody>
          <a:bodyPr>
            <a:noAutofit/>
          </a:bodyPr>
          <a:lstStyle/>
          <a:p>
            <a:br>
              <a:rPr lang="hu-HU" sz="1800" b="1" dirty="0">
                <a:latin typeface="Arial" panose="020B0604020202020204" pitchFamily="34" charset="0"/>
                <a:cs typeface="Arial" panose="020B0604020202020204" pitchFamily="34" charset="0"/>
              </a:rPr>
            </a:br>
            <a:br>
              <a:rPr lang="hu-HU" sz="1800" b="1" dirty="0"/>
            </a:br>
            <a:endParaRPr lang="hu-HU" sz="1800" dirty="0"/>
          </a:p>
        </p:txBody>
      </p:sp>
      <p:sp>
        <p:nvSpPr>
          <p:cNvPr id="3" name="Alcím 2"/>
          <p:cNvSpPr>
            <a:spLocks noGrp="1"/>
          </p:cNvSpPr>
          <p:nvPr>
            <p:ph type="subTitle" idx="1"/>
          </p:nvPr>
        </p:nvSpPr>
        <p:spPr>
          <a:xfrm>
            <a:off x="1524000" y="1536569"/>
            <a:ext cx="9144000" cy="4204355"/>
          </a:xfrm>
        </p:spPr>
        <p:txBody>
          <a:bodyPr>
            <a:normAutofit fontScale="92500" lnSpcReduction="20000"/>
          </a:bodyPr>
          <a:lstStyle/>
          <a:p>
            <a:r>
              <a:rPr lang="hu-HU" dirty="0">
                <a:latin typeface="Arial" panose="020B0604020202020204" pitchFamily="34" charset="0"/>
                <a:cs typeface="Arial" panose="020B0604020202020204" pitchFamily="34" charset="0"/>
              </a:rPr>
              <a:t>A felhívás elérhető: </a:t>
            </a:r>
            <a:r>
              <a:rPr lang="hu-HU" dirty="0" err="1">
                <a:latin typeface="Arial" panose="020B0604020202020204" pitchFamily="34" charset="0"/>
                <a:cs typeface="Arial" panose="020B0604020202020204" pitchFamily="34" charset="0"/>
              </a:rPr>
              <a:t>palyazat.gov.hu</a:t>
            </a:r>
            <a:r>
              <a:rPr lang="hu-HU" dirty="0">
                <a:latin typeface="Arial" panose="020B0604020202020204" pitchFamily="34" charset="0"/>
                <a:cs typeface="Arial" panose="020B0604020202020204" pitchFamily="34" charset="0"/>
              </a:rPr>
              <a:t> oldalon</a:t>
            </a:r>
          </a:p>
          <a:p>
            <a:endParaRPr lang="hu-HU" b="1" u="sng" dirty="0">
              <a:latin typeface="Arial" panose="020B0604020202020204" pitchFamily="34" charset="0"/>
              <a:cs typeface="Arial" panose="020B0604020202020204" pitchFamily="34" charset="0"/>
            </a:endParaRPr>
          </a:p>
          <a:p>
            <a:r>
              <a:rPr lang="hu-HU" u="sng" dirty="0">
                <a:latin typeface="Arial" panose="020B0604020202020204" pitchFamily="34" charset="0"/>
                <a:cs typeface="Arial" panose="020B0604020202020204" pitchFamily="34" charset="0"/>
              </a:rPr>
              <a:t>Ügyfélszolgálatunk elérhetősége:</a:t>
            </a:r>
          </a:p>
          <a:p>
            <a:endParaRPr lang="hu-HU" b="1" u="sng" dirty="0">
              <a:latin typeface="Arial" panose="020B0604020202020204" pitchFamily="34" charset="0"/>
              <a:cs typeface="Arial" panose="020B0604020202020204" pitchFamily="34" charset="0"/>
            </a:endParaRPr>
          </a:p>
          <a:p>
            <a:r>
              <a:rPr lang="hu-HU" sz="2000" dirty="0">
                <a:latin typeface="Arial" panose="020B0604020202020204" pitchFamily="34" charset="0"/>
                <a:cs typeface="Arial" panose="020B0604020202020204" pitchFamily="34" charset="0"/>
              </a:rPr>
              <a:t>Cím: 4100 Berettyóújfalu, Kossuth u. 25.</a:t>
            </a:r>
          </a:p>
          <a:p>
            <a:r>
              <a:rPr lang="hu-HU" sz="2000" dirty="0">
                <a:latin typeface="Arial" panose="020B0604020202020204" pitchFamily="34" charset="0"/>
                <a:cs typeface="Arial" panose="020B0604020202020204" pitchFamily="34" charset="0"/>
              </a:rPr>
              <a:t>Hétfő – Csütörtök: 7:30 – 15:00 fogadjuk a hívásokat</a:t>
            </a:r>
          </a:p>
          <a:p>
            <a:r>
              <a:rPr lang="hu-HU" sz="2000" dirty="0">
                <a:latin typeface="Arial" panose="020B0604020202020204" pitchFamily="34" charset="0"/>
                <a:cs typeface="Arial" panose="020B0604020202020204" pitchFamily="34" charset="0"/>
              </a:rPr>
              <a:t>Kiss Gáborné: tel.: +36 30 298 12 34;  </a:t>
            </a:r>
          </a:p>
          <a:p>
            <a:r>
              <a:rPr lang="hu-HU" sz="2000" dirty="0">
                <a:latin typeface="Arial" panose="020B0604020202020204" pitchFamily="34" charset="0"/>
                <a:cs typeface="Arial" panose="020B0604020202020204" pitchFamily="34" charset="0"/>
              </a:rPr>
              <a:t>Jakab Noémi: tel.:  +36 30 330 84 30;</a:t>
            </a:r>
          </a:p>
          <a:p>
            <a:endParaRPr lang="hu-HU" sz="2000" dirty="0">
              <a:latin typeface="Arial" panose="020B0604020202020204" pitchFamily="34" charset="0"/>
              <a:cs typeface="Arial" panose="020B0604020202020204" pitchFamily="34" charset="0"/>
            </a:endParaRPr>
          </a:p>
          <a:p>
            <a:pPr algn="l"/>
            <a:r>
              <a:rPr lang="hu-HU" b="1" dirty="0">
                <a:latin typeface="Arial" panose="020B0604020202020204" pitchFamily="34" charset="0"/>
                <a:cs typeface="Arial" panose="020B0604020202020204" pitchFamily="34" charset="0"/>
              </a:rPr>
              <a:t>                       Köszönöm  megtisztelő figyelmüket!</a:t>
            </a:r>
            <a:endParaRPr lang="hu-HU" dirty="0"/>
          </a:p>
          <a:p>
            <a:endParaRPr lang="hu-HU" dirty="0"/>
          </a:p>
          <a:p>
            <a:endParaRPr lang="hu-HU" dirty="0"/>
          </a:p>
          <a:p>
            <a:endParaRPr lang="hu-HU" dirty="0"/>
          </a:p>
        </p:txBody>
      </p:sp>
    </p:spTree>
    <p:extLst>
      <p:ext uri="{BB962C8B-B14F-4D97-AF65-F5344CB8AC3E}">
        <p14:creationId xmlns:p14="http://schemas.microsoft.com/office/powerpoint/2010/main" val="2735739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EECF01-4FCB-9507-93C1-4452C08201EB}"/>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87DFA4F7-5AE4-E85F-377D-D21DA3EB7D8C}"/>
              </a:ext>
            </a:extLst>
          </p:cNvPr>
          <p:cNvSpPr>
            <a:spLocks noGrp="1"/>
          </p:cNvSpPr>
          <p:nvPr>
            <p:ph type="title"/>
          </p:nvPr>
        </p:nvSpPr>
        <p:spPr>
          <a:xfrm>
            <a:off x="2667786" y="575035"/>
            <a:ext cx="6447934" cy="907746"/>
          </a:xfrm>
        </p:spPr>
        <p:txBody>
          <a:bodyPr>
            <a:normAutofit fontScale="90000"/>
          </a:bodyPr>
          <a:lstStyle/>
          <a:p>
            <a:pPr algn="ctr"/>
            <a:r>
              <a:rPr lang="hu-HU" sz="3200" b="1" dirty="0">
                <a:latin typeface="+mn-lt"/>
              </a:rPr>
              <a:t>Önállóan nem támogatható tevékenységek</a:t>
            </a:r>
          </a:p>
        </p:txBody>
      </p:sp>
      <p:sp>
        <p:nvSpPr>
          <p:cNvPr id="3" name="Tartalom helye 2">
            <a:extLst>
              <a:ext uri="{FF2B5EF4-FFF2-40B4-BE49-F238E27FC236}">
                <a16:creationId xmlns:a16="http://schemas.microsoft.com/office/drawing/2014/main" id="{FCE9018D-635A-D7C1-2F69-E056807B8D1F}"/>
              </a:ext>
            </a:extLst>
          </p:cNvPr>
          <p:cNvSpPr>
            <a:spLocks noGrp="1"/>
          </p:cNvSpPr>
          <p:nvPr>
            <p:ph idx="1"/>
          </p:nvPr>
        </p:nvSpPr>
        <p:spPr>
          <a:xfrm>
            <a:off x="838200" y="1737360"/>
            <a:ext cx="10515600" cy="3984710"/>
          </a:xfrm>
        </p:spPr>
        <p:txBody>
          <a:bodyPr>
            <a:normAutofit/>
          </a:bodyPr>
          <a:lstStyle/>
          <a:p>
            <a:pPr algn="just">
              <a:buFont typeface="Wingdings" panose="05000000000000000000" pitchFamily="2" charset="2"/>
              <a:buChar char="Ø"/>
            </a:pPr>
            <a:r>
              <a:rPr lang="hu-HU" sz="2800" dirty="0"/>
              <a:t> Szolgáltatás igénybevétele;</a:t>
            </a:r>
          </a:p>
          <a:p>
            <a:pPr algn="just">
              <a:buFont typeface="Wingdings" panose="05000000000000000000" pitchFamily="2" charset="2"/>
              <a:buChar char="Ø"/>
            </a:pPr>
            <a:r>
              <a:rPr lang="hu-HU" sz="2800" dirty="0"/>
              <a:t>Kiadvány elkészítése;</a:t>
            </a:r>
          </a:p>
          <a:p>
            <a:pPr algn="just">
              <a:buFont typeface="Wingdings" panose="05000000000000000000" pitchFamily="2" charset="2"/>
              <a:buChar char="Ø"/>
            </a:pPr>
            <a:r>
              <a:rPr lang="hu-HU" sz="2800" dirty="0"/>
              <a:t>Immateriális javak beszerzése/fejlesztése;</a:t>
            </a:r>
          </a:p>
          <a:p>
            <a:pPr algn="just">
              <a:buFont typeface="Wingdings" panose="05000000000000000000" pitchFamily="2" charset="2"/>
              <a:buChar char="Ø"/>
            </a:pPr>
            <a:r>
              <a:rPr lang="hu-HU" sz="2800" dirty="0"/>
              <a:t>Eszközök és/vagy gépek beszerzéséhez kapcsolódó építési tevékenység.</a:t>
            </a:r>
          </a:p>
        </p:txBody>
      </p:sp>
      <p:pic>
        <p:nvPicPr>
          <p:cNvPr id="8" name="Kép 7" descr="BIHARSÁRRÉTlogó">
            <a:extLst>
              <a:ext uri="{FF2B5EF4-FFF2-40B4-BE49-F238E27FC236}">
                <a16:creationId xmlns:a16="http://schemas.microsoft.com/office/drawing/2014/main" id="{F315CDD0-9C2F-B120-5283-348EE04E96A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6A442F45-3C16-3E38-E5FB-5FFA64B77E34}"/>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C96A6D4B-DC38-EC62-FFAC-305A3654C993}"/>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CE4C1702-24DF-4079-3D5A-7BF0919E6C37}"/>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2667793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A5AA2D-D639-D7DC-C06B-994F9F7AD532}"/>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7C9205E5-AE54-0267-2500-34D2638A4985}"/>
              </a:ext>
            </a:extLst>
          </p:cNvPr>
          <p:cNvSpPr>
            <a:spLocks noGrp="1"/>
          </p:cNvSpPr>
          <p:nvPr>
            <p:ph type="title"/>
          </p:nvPr>
        </p:nvSpPr>
        <p:spPr>
          <a:xfrm>
            <a:off x="2667786" y="575035"/>
            <a:ext cx="6447934" cy="907746"/>
          </a:xfrm>
        </p:spPr>
        <p:txBody>
          <a:bodyPr>
            <a:normAutofit fontScale="90000"/>
          </a:bodyPr>
          <a:lstStyle/>
          <a:p>
            <a:pPr algn="ctr"/>
            <a:r>
              <a:rPr lang="hu-HU" sz="3200" b="1" dirty="0">
                <a:latin typeface="+mn-lt"/>
              </a:rPr>
              <a:t>A művelet műszaki, szakmai tartalmával kapcsolatos elvárások</a:t>
            </a:r>
          </a:p>
        </p:txBody>
      </p:sp>
      <p:sp>
        <p:nvSpPr>
          <p:cNvPr id="3" name="Tartalom helye 2">
            <a:extLst>
              <a:ext uri="{FF2B5EF4-FFF2-40B4-BE49-F238E27FC236}">
                <a16:creationId xmlns:a16="http://schemas.microsoft.com/office/drawing/2014/main" id="{AD97AEDF-3B41-602B-24A0-52C6D391D737}"/>
              </a:ext>
            </a:extLst>
          </p:cNvPr>
          <p:cNvSpPr>
            <a:spLocks noGrp="1"/>
          </p:cNvSpPr>
          <p:nvPr>
            <p:ph idx="1"/>
          </p:nvPr>
        </p:nvSpPr>
        <p:spPr>
          <a:xfrm>
            <a:off x="838200" y="1737360"/>
            <a:ext cx="10515600" cy="3984710"/>
          </a:xfrm>
        </p:spPr>
        <p:txBody>
          <a:bodyPr>
            <a:normAutofit lnSpcReduction="10000"/>
          </a:bodyPr>
          <a:lstStyle/>
          <a:p>
            <a:pPr algn="just">
              <a:buFont typeface="Wingdings" panose="05000000000000000000" pitchFamily="2" charset="2"/>
              <a:buChar char="Ø"/>
            </a:pPr>
            <a:r>
              <a:rPr lang="hu-HU" sz="2800" dirty="0"/>
              <a:t> A művelet költségvetését a piaci árakhoz igazodóan, reális és költséghatékony módon kell összeállítani;</a:t>
            </a:r>
          </a:p>
          <a:p>
            <a:pPr algn="just">
              <a:buFont typeface="Wingdings" panose="05000000000000000000" pitchFamily="2" charset="2"/>
              <a:buChar char="Ø"/>
            </a:pPr>
            <a:r>
              <a:rPr lang="hu-HU" sz="2800" dirty="0"/>
              <a:t>A műveletnek megfelelően kidolgozottnak kell lennie, a támogatási kérelem pontjait a kérdésnek megfelelő válasszal ki kell tölteni;</a:t>
            </a:r>
          </a:p>
          <a:p>
            <a:pPr algn="just">
              <a:buFont typeface="Wingdings" panose="05000000000000000000" pitchFamily="2" charset="2"/>
              <a:buChar char="Ø"/>
            </a:pPr>
            <a:r>
              <a:rPr lang="hu-HU" sz="2800" dirty="0"/>
              <a:t>A kedvezményezett köteles eleget tenni a KAP törvényben és a KAP Vhr.-ben foglaltaknak;</a:t>
            </a:r>
          </a:p>
          <a:p>
            <a:pPr marL="0" indent="0" algn="just">
              <a:buNone/>
            </a:pPr>
            <a:r>
              <a:rPr lang="hu-HU" sz="2800" dirty="0"/>
              <a:t>                               </a:t>
            </a:r>
            <a:r>
              <a:rPr lang="hu-HU" sz="2800" dirty="0">
                <a:hlinkClick r:id="rId2"/>
              </a:rPr>
              <a:t>https://kap.gov.hu/</a:t>
            </a:r>
            <a:r>
              <a:rPr lang="hu-HU" sz="2800" dirty="0"/>
              <a:t> </a:t>
            </a:r>
          </a:p>
          <a:p>
            <a:pPr algn="just">
              <a:buFont typeface="Wingdings" panose="05000000000000000000" pitchFamily="2" charset="2"/>
              <a:buChar char="Ø"/>
            </a:pPr>
            <a:r>
              <a:rPr lang="hu-HU" sz="2800" dirty="0"/>
              <a:t>A műveletnek meg kell felelnie a felhívásban, annak mellékleteiben, illetve az ÁÚF – </a:t>
            </a:r>
            <a:r>
              <a:rPr lang="hu-HU" sz="2800" dirty="0" err="1"/>
              <a:t>ben</a:t>
            </a:r>
            <a:r>
              <a:rPr lang="hu-HU" sz="2800" dirty="0"/>
              <a:t> foglaltaknak.</a:t>
            </a:r>
          </a:p>
        </p:txBody>
      </p:sp>
      <p:pic>
        <p:nvPicPr>
          <p:cNvPr id="8" name="Kép 7" descr="BIHARSÁRRÉTlogó">
            <a:extLst>
              <a:ext uri="{FF2B5EF4-FFF2-40B4-BE49-F238E27FC236}">
                <a16:creationId xmlns:a16="http://schemas.microsoft.com/office/drawing/2014/main" id="{708E5A89-3D38-E418-092D-EEDE16E66E9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5904A52F-D8DB-DFE6-1E71-6478C670DFAA}"/>
              </a:ext>
            </a:extLst>
          </p:cNvPr>
          <p:cNvPicPr/>
          <p:nvPr/>
        </p:nvPicPr>
        <p:blipFill rotWithShape="1">
          <a:blip r:embed="rId4"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C02403B3-E054-0372-EF04-625E364B3745}"/>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42EB84A9-DF74-5974-B544-9C5C350EF57C}"/>
              </a:ext>
            </a:extLst>
          </p:cNvPr>
          <p:cNvPicPr>
            <a:picLocks noChangeAspect="1"/>
          </p:cNvPicPr>
          <p:nvPr/>
        </p:nvPicPr>
        <p:blipFill>
          <a:blip r:embed="rId6"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2616748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3C7A4F-D16F-F970-5400-EF777FFCA206}"/>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70FAF5DB-C9C4-E085-8E7A-FDC83840DAC8}"/>
              </a:ext>
            </a:extLst>
          </p:cNvPr>
          <p:cNvSpPr>
            <a:spLocks noGrp="1"/>
          </p:cNvSpPr>
          <p:nvPr>
            <p:ph type="title"/>
          </p:nvPr>
        </p:nvSpPr>
        <p:spPr>
          <a:xfrm>
            <a:off x="2667786" y="575035"/>
            <a:ext cx="6447934" cy="907746"/>
          </a:xfrm>
        </p:spPr>
        <p:txBody>
          <a:bodyPr>
            <a:normAutofit fontScale="90000"/>
          </a:bodyPr>
          <a:lstStyle/>
          <a:p>
            <a:pPr algn="ctr"/>
            <a:r>
              <a:rPr lang="hu-HU" sz="3200" b="1" dirty="0">
                <a:latin typeface="+mn-lt"/>
              </a:rPr>
              <a:t>A művelet műszaki, szakmai tartalmával kapcsolatos elvárások</a:t>
            </a:r>
          </a:p>
        </p:txBody>
      </p:sp>
      <p:sp>
        <p:nvSpPr>
          <p:cNvPr id="3" name="Tartalom helye 2">
            <a:extLst>
              <a:ext uri="{FF2B5EF4-FFF2-40B4-BE49-F238E27FC236}">
                <a16:creationId xmlns:a16="http://schemas.microsoft.com/office/drawing/2014/main" id="{BC0B9A3E-8D3B-D7D7-72FC-5571AF926F06}"/>
              </a:ext>
            </a:extLst>
          </p:cNvPr>
          <p:cNvSpPr>
            <a:spLocks noGrp="1"/>
          </p:cNvSpPr>
          <p:nvPr>
            <p:ph idx="1"/>
          </p:nvPr>
        </p:nvSpPr>
        <p:spPr>
          <a:xfrm>
            <a:off x="838200" y="1737360"/>
            <a:ext cx="10515600" cy="3984710"/>
          </a:xfrm>
        </p:spPr>
        <p:txBody>
          <a:bodyPr>
            <a:normAutofit lnSpcReduction="10000"/>
          </a:bodyPr>
          <a:lstStyle/>
          <a:p>
            <a:pPr algn="just">
              <a:buFont typeface="Wingdings" panose="05000000000000000000" pitchFamily="2" charset="2"/>
              <a:buChar char="Ø"/>
            </a:pPr>
            <a:r>
              <a:rPr lang="hu-HU" sz="2800" dirty="0"/>
              <a:t> A művelet kizárólag az illetékes HACS tervezési területén valósítható meg;</a:t>
            </a:r>
          </a:p>
          <a:p>
            <a:pPr algn="just">
              <a:buFont typeface="Wingdings" panose="05000000000000000000" pitchFamily="2" charset="2"/>
              <a:buChar char="Ø"/>
            </a:pPr>
            <a:r>
              <a:rPr lang="hu-HU" sz="2800" dirty="0"/>
              <a:t>A támogatott beruházást a kedvezményezett köteles a jóváhagyott megvalósítási helyen </a:t>
            </a:r>
            <a:r>
              <a:rPr lang="hu-HU" sz="2800" dirty="0" err="1"/>
              <a:t>rendeltetésszerűen</a:t>
            </a:r>
            <a:r>
              <a:rPr lang="hu-HU" sz="2800" dirty="0"/>
              <a:t> üzemeltetni. Ha olyan eszköz vagy gép beszerzése is szerepel a műveletben, amelynek használata nem egyetlen helyhez kötött, abban az esetben a kedvezményezett által megadott megvalósítási helynek kell lennie az őrzési helynek, használaton kívül a tárolási helynek;</a:t>
            </a:r>
          </a:p>
          <a:p>
            <a:pPr algn="just">
              <a:buFont typeface="Wingdings" panose="05000000000000000000" pitchFamily="2" charset="2"/>
              <a:buChar char="Ø"/>
            </a:pPr>
            <a:r>
              <a:rPr lang="hu-HU" sz="2800" dirty="0"/>
              <a:t>Minden támogatási kérelemnek tartalmaznia kell legalább 1 db önállóan támogatható tevékenységet;</a:t>
            </a:r>
          </a:p>
        </p:txBody>
      </p:sp>
      <p:pic>
        <p:nvPicPr>
          <p:cNvPr id="8" name="Kép 7" descr="BIHARSÁRRÉTlogó">
            <a:extLst>
              <a:ext uri="{FF2B5EF4-FFF2-40B4-BE49-F238E27FC236}">
                <a16:creationId xmlns:a16="http://schemas.microsoft.com/office/drawing/2014/main" id="{62D78E2C-EE81-2950-11F0-EB11412763A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9126" y="186646"/>
            <a:ext cx="1068314" cy="1016562"/>
          </a:xfrm>
          <a:prstGeom prst="rect">
            <a:avLst/>
          </a:prstGeom>
          <a:noFill/>
          <a:ln>
            <a:noFill/>
          </a:ln>
        </p:spPr>
      </p:pic>
      <p:pic>
        <p:nvPicPr>
          <p:cNvPr id="9" name="Tartalom helye 3" descr="https://kap.mnvh.eu/themes/mnvh/images/kap/KAP_03_300_dpi.png">
            <a:extLst>
              <a:ext uri="{FF2B5EF4-FFF2-40B4-BE49-F238E27FC236}">
                <a16:creationId xmlns:a16="http://schemas.microsoft.com/office/drawing/2014/main" id="{9778674B-64AD-E978-BB4C-B0D704851443}"/>
              </a:ext>
            </a:extLst>
          </p:cNvPr>
          <p:cNvPicPr/>
          <p:nvPr/>
        </p:nvPicPr>
        <p:blipFill rotWithShape="1">
          <a:blip r:embed="rId3" cstate="print">
            <a:extLst>
              <a:ext uri="{28A0092B-C50C-407E-A947-70E740481C1C}">
                <a14:useLocalDpi xmlns:a14="http://schemas.microsoft.com/office/drawing/2010/main" val="0"/>
              </a:ext>
            </a:extLst>
          </a:blip>
          <a:srcRect l="60789"/>
          <a:stretch/>
        </p:blipFill>
        <p:spPr bwMode="auto">
          <a:xfrm>
            <a:off x="242768" y="457927"/>
            <a:ext cx="1900992" cy="745281"/>
          </a:xfrm>
          <a:prstGeom prst="rect">
            <a:avLst/>
          </a:prstGeom>
          <a:noFill/>
          <a:ln>
            <a:noFill/>
          </a:ln>
          <a:extLst>
            <a:ext uri="{53640926-AAD7-44D8-BBD7-CCE9431645EC}">
              <a14:shadowObscured xmlns:a14="http://schemas.microsoft.com/office/drawing/2010/main"/>
            </a:ext>
          </a:extLst>
        </p:spPr>
      </p:pic>
      <p:pic>
        <p:nvPicPr>
          <p:cNvPr id="10" name="Kép 9">
            <a:extLst>
              <a:ext uri="{FF2B5EF4-FFF2-40B4-BE49-F238E27FC236}">
                <a16:creationId xmlns:a16="http://schemas.microsoft.com/office/drawing/2014/main" id="{F975EBD6-44D5-AD70-728A-62DF3EFF39FC}"/>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9991" y="142117"/>
            <a:ext cx="2328916" cy="889365"/>
          </a:xfrm>
          <a:prstGeom prst="rect">
            <a:avLst/>
          </a:prstGeom>
          <a:noFill/>
          <a:ln>
            <a:noFill/>
          </a:ln>
        </p:spPr>
      </p:pic>
      <p:pic>
        <p:nvPicPr>
          <p:cNvPr id="11" name="image2.jpeg">
            <a:extLst>
              <a:ext uri="{FF2B5EF4-FFF2-40B4-BE49-F238E27FC236}">
                <a16:creationId xmlns:a16="http://schemas.microsoft.com/office/drawing/2014/main" id="{EC250DCC-D207-A33C-3F8A-C8BC827C54D0}"/>
              </a:ext>
            </a:extLst>
          </p:cNvPr>
          <p:cNvPicPr>
            <a:picLocks noChangeAspect="1"/>
          </p:cNvPicPr>
          <p:nvPr/>
        </p:nvPicPr>
        <p:blipFill>
          <a:blip r:embed="rId5" cstate="print"/>
          <a:stretch>
            <a:fillRect/>
          </a:stretch>
        </p:blipFill>
        <p:spPr>
          <a:xfrm>
            <a:off x="290195" y="5925185"/>
            <a:ext cx="2264410" cy="595630"/>
          </a:xfrm>
          <a:prstGeom prst="rect">
            <a:avLst/>
          </a:prstGeom>
        </p:spPr>
      </p:pic>
    </p:spTree>
    <p:extLst>
      <p:ext uri="{BB962C8B-B14F-4D97-AF65-F5344CB8AC3E}">
        <p14:creationId xmlns:p14="http://schemas.microsoft.com/office/powerpoint/2010/main" val="3413384684"/>
      </p:ext>
    </p:extLst>
  </p:cSld>
  <p:clrMapOvr>
    <a:masterClrMapping/>
  </p:clrMapOvr>
</p:sld>
</file>

<file path=ppt/theme/theme1.xml><?xml version="1.0" encoding="utf-8"?>
<a:theme xmlns:a="http://schemas.openxmlformats.org/drawingml/2006/main" name="Retrospektív">
  <a:themeElements>
    <a:clrScheme name="Retrospektív">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ív">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ív">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8356</TotalTime>
  <Words>4851</Words>
  <Application>Microsoft Office PowerPoint</Application>
  <PresentationFormat>Szélesvásznú</PresentationFormat>
  <Paragraphs>233</Paragraphs>
  <Slides>61</Slides>
  <Notes>0</Notes>
  <HiddenSlides>0</HiddenSlides>
  <MMClips>0</MMClips>
  <ScaleCrop>false</ScaleCrop>
  <HeadingPairs>
    <vt:vector size="6" baseType="variant">
      <vt:variant>
        <vt:lpstr>Használt betűtípusok</vt:lpstr>
      </vt:variant>
      <vt:variant>
        <vt:i4>4</vt:i4>
      </vt:variant>
      <vt:variant>
        <vt:lpstr>Téma</vt:lpstr>
      </vt:variant>
      <vt:variant>
        <vt:i4>1</vt:i4>
      </vt:variant>
      <vt:variant>
        <vt:lpstr>Diacímek</vt:lpstr>
      </vt:variant>
      <vt:variant>
        <vt:i4>61</vt:i4>
      </vt:variant>
    </vt:vector>
  </HeadingPairs>
  <TitlesOfParts>
    <vt:vector size="66" baseType="lpstr">
      <vt:lpstr>Arial</vt:lpstr>
      <vt:lpstr>Calibri</vt:lpstr>
      <vt:lpstr>Calibri Light</vt:lpstr>
      <vt:lpstr>Wingdings</vt:lpstr>
      <vt:lpstr>Retrospektív</vt:lpstr>
      <vt:lpstr>PowerPoint-bemutató</vt:lpstr>
      <vt:lpstr>Rövid összefoglaló</vt:lpstr>
      <vt:lpstr>Felhívás célja</vt:lpstr>
      <vt:lpstr>Támogatási kérelem benyújtása</vt:lpstr>
      <vt:lpstr>Önállóan támogatható tevékenységek</vt:lpstr>
      <vt:lpstr>Önállóan nem támogatható tevékenységek</vt:lpstr>
      <vt:lpstr>Önállóan nem támogatható tevékenységek</vt:lpstr>
      <vt:lpstr>A művelet műszaki, szakmai tartalmával kapcsolatos elvárások</vt:lpstr>
      <vt:lpstr>A művelet műszaki, szakmai tartalmával kapcsolatos elvárások</vt:lpstr>
      <vt:lpstr>A művelet műszaki, szakmai tartalmával kapcsolatos elvárások</vt:lpstr>
      <vt:lpstr>A művelet műszaki, szakmai tartalmával kapcsolatos elvárások</vt:lpstr>
      <vt:lpstr>A művelet műszaki, szakmai tartalmával kapcsolatos elvárások</vt:lpstr>
      <vt:lpstr>A művelet műszaki, szakmai tartalmával kapcsolatos elvárások</vt:lpstr>
      <vt:lpstr>A művelet műszaki, szakmai tartalmával kapcsolatos elvárások</vt:lpstr>
      <vt:lpstr>A művelet műszaki, szakmai tartalmával kapcsolatos elvárások</vt:lpstr>
      <vt:lpstr>A művelet műszaki, szakmai tartalmával kapcsolatos elvárások</vt:lpstr>
      <vt:lpstr>A művelet műszaki, szakmai tartalmával kapcsolatos elvárások</vt:lpstr>
      <vt:lpstr>A művelet műszaki, szakmai tartalmával kapcsolatos elvárások</vt:lpstr>
      <vt:lpstr>A művelet műszaki, szakmai tartalmával kapcsolatos elvárások</vt:lpstr>
      <vt:lpstr>A művelet műszaki, szakmai tartalmával kapcsolatos elvárások</vt:lpstr>
      <vt:lpstr>Egyéb HACS specifikus elvárások</vt:lpstr>
      <vt:lpstr>Egyéb HACS specifikus elvárások</vt:lpstr>
      <vt:lpstr>Műveletvégrehajtás időtartama</vt:lpstr>
      <vt:lpstr>Műveletvégrehajtás időtartama</vt:lpstr>
      <vt:lpstr>Fenntartási kötelezettség</vt:lpstr>
      <vt:lpstr>Indikátor</vt:lpstr>
      <vt:lpstr>Monitoring</vt:lpstr>
      <vt:lpstr>Kiválasztási eljárásrend</vt:lpstr>
      <vt:lpstr>Nem hiánypótoltatható jogosultsági feltételek</vt:lpstr>
      <vt:lpstr>Hiánypótoltatható jogosultsági feltételek</vt:lpstr>
      <vt:lpstr> Tartalmi értékelési szempontok</vt:lpstr>
      <vt:lpstr>Finanszírozással kapcsolatos információk</vt:lpstr>
      <vt:lpstr>Igényelhető előleg</vt:lpstr>
      <vt:lpstr>Igényelhető előleg</vt:lpstr>
      <vt:lpstr>Kifizetési kérelmek tervezése</vt:lpstr>
      <vt:lpstr>Kifizetési kérelmek tervezése</vt:lpstr>
      <vt:lpstr>Kifizetési kérelmek tervezése</vt:lpstr>
      <vt:lpstr>A művelet elszámolható költségei </vt:lpstr>
      <vt:lpstr>A művelet elszámolható költségei </vt:lpstr>
      <vt:lpstr>A művelet elszámolható költségei </vt:lpstr>
      <vt:lpstr>A művelet elszámolható költségei </vt:lpstr>
      <vt:lpstr>A művelet elszámolható költségei </vt:lpstr>
      <vt:lpstr>Az elszámolhatóság feltételei </vt:lpstr>
      <vt:lpstr>Az elszámolhatóság feltételei </vt:lpstr>
      <vt:lpstr>Az elszámolhatóság feltételei </vt:lpstr>
      <vt:lpstr>Az elszámolhatóság feltételei </vt:lpstr>
      <vt:lpstr>Az elszámolhatóság feltételei </vt:lpstr>
      <vt:lpstr>Az elszámolhatóság feltételei </vt:lpstr>
      <vt:lpstr>Költségkorlátok </vt:lpstr>
      <vt:lpstr>Jogkövetkezmények </vt:lpstr>
      <vt:lpstr>Jogkövetkezmények </vt:lpstr>
      <vt:lpstr>Jogkövetkezmények </vt:lpstr>
      <vt:lpstr>Jogkövetkezmények </vt:lpstr>
      <vt:lpstr>Jogkövetkezmények </vt:lpstr>
      <vt:lpstr>Jogkövetkezmények </vt:lpstr>
      <vt:lpstr>Jogkövetkezmények </vt:lpstr>
      <vt:lpstr>PowerPoint-bemutató</vt:lpstr>
      <vt:lpstr>Záró kifizetési kérelemhez csatolandó:</vt:lpstr>
      <vt:lpstr>Záró kifizetési kérelemhez csatolandó:</vt:lpstr>
      <vt:lpstr>PowerPoint-bemutató</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 FELHÍVÁSOK    2014-2020 Tájérték alapú turisztikai fejlesztések  VP6-19.2.1.-11-5-17</dc:title>
  <dc:creator>Noémi</dc:creator>
  <cp:lastModifiedBy>Noemi</cp:lastModifiedBy>
  <cp:revision>256</cp:revision>
  <cp:lastPrinted>2025-02-11T08:04:22Z</cp:lastPrinted>
  <dcterms:created xsi:type="dcterms:W3CDTF">2017-11-06T10:20:10Z</dcterms:created>
  <dcterms:modified xsi:type="dcterms:W3CDTF">2025-03-05T11:43:27Z</dcterms:modified>
</cp:coreProperties>
</file>