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96" r:id="rId3"/>
    <p:sldId id="297" r:id="rId4"/>
    <p:sldId id="264" r:id="rId5"/>
    <p:sldId id="295" r:id="rId6"/>
    <p:sldId id="281" r:id="rId7"/>
    <p:sldId id="285" r:id="rId8"/>
    <p:sldId id="283" r:id="rId9"/>
    <p:sldId id="286" r:id="rId10"/>
    <p:sldId id="269" r:id="rId11"/>
    <p:sldId id="270" r:id="rId12"/>
  </p:sldIdLst>
  <p:sldSz cx="12192000" cy="6858000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A069C8-0CF2-4F11-BCA5-E2D05F34D3B8}" type="datetimeFigureOut">
              <a:rPr lang="hu-HU" smtClean="0"/>
              <a:t>2025. 03. 05.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91B58C-CAC2-4A47-897E-C5D360662A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3668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8C99-4D66-41DC-9A7F-12A57021A89E}" type="datetimeFigureOut">
              <a:rPr lang="hu-HU" smtClean="0"/>
              <a:t>2025. 03. 05.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46AA-C612-4B00-9440-934ECE91BB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5368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8C99-4D66-41DC-9A7F-12A57021A89E}" type="datetimeFigureOut">
              <a:rPr lang="hu-HU" smtClean="0"/>
              <a:t>2025. 03. 05.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46AA-C612-4B00-9440-934ECE91BB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5172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8C99-4D66-41DC-9A7F-12A57021A89E}" type="datetimeFigureOut">
              <a:rPr lang="hu-HU" smtClean="0"/>
              <a:t>2025. 03. 05.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46AA-C612-4B00-9440-934ECE91BB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40172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8C99-4D66-41DC-9A7F-12A57021A89E}" type="datetimeFigureOut">
              <a:rPr lang="hu-HU" smtClean="0"/>
              <a:t>2025. 03. 05.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46AA-C612-4B00-9440-934ECE91BB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91600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8C99-4D66-41DC-9A7F-12A57021A89E}" type="datetimeFigureOut">
              <a:rPr lang="hu-HU" smtClean="0"/>
              <a:t>2025. 03. 05.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46AA-C612-4B00-9440-934ECE91BB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73262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8C99-4D66-41DC-9A7F-12A57021A89E}" type="datetimeFigureOut">
              <a:rPr lang="hu-HU" smtClean="0"/>
              <a:t>2025. 03. 05.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46AA-C612-4B00-9440-934ECE91BB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3793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8C99-4D66-41DC-9A7F-12A57021A89E}" type="datetimeFigureOut">
              <a:rPr lang="hu-HU" smtClean="0"/>
              <a:t>2025. 03. 05.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46AA-C612-4B00-9440-934ECE91BB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6828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8C99-4D66-41DC-9A7F-12A57021A89E}" type="datetimeFigureOut">
              <a:rPr lang="hu-HU" smtClean="0"/>
              <a:t>2025. 03. 05.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46AA-C612-4B00-9440-934ECE91BB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4340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8C99-4D66-41DC-9A7F-12A57021A89E}" type="datetimeFigureOut">
              <a:rPr lang="hu-HU" smtClean="0"/>
              <a:t>2025. 03. 05.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46AA-C612-4B00-9440-934ECE91BB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30446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8C99-4D66-41DC-9A7F-12A57021A89E}" type="datetimeFigureOut">
              <a:rPr lang="hu-HU" smtClean="0"/>
              <a:t>2025. 03. 05.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46AA-C612-4B00-9440-934ECE91BB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0443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8C99-4D66-41DC-9A7F-12A57021A89E}" type="datetimeFigureOut">
              <a:rPr lang="hu-HU" smtClean="0"/>
              <a:t>2025. 03. 05.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746AA-C612-4B00-9440-934ECE91BB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7076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38C99-4D66-41DC-9A7F-12A57021A89E}" type="datetimeFigureOut">
              <a:rPr lang="hu-HU" smtClean="0"/>
              <a:t>2025. 03. 05.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746AA-C612-4B00-9440-934ECE91BB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0515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kap.gov.hu/leader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vh.allamkincstar.gov.hu/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s://kap.gov.hu/leader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kap.gov.hu/auf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s://kap.gov.hu/hazaijogszab%C3%A1lyo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jakab.noemi@bsve.hu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bsve.hu/bsve-helyi-erte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2101954"/>
            <a:ext cx="9144000" cy="1551030"/>
          </a:xfrm>
        </p:spPr>
        <p:txBody>
          <a:bodyPr>
            <a:normAutofit fontScale="90000"/>
          </a:bodyPr>
          <a:lstStyle/>
          <a:p>
            <a:br>
              <a:rPr lang="hu-HU" b="1" dirty="0"/>
            </a:br>
            <a:br>
              <a:rPr lang="hu-HU" b="1" dirty="0"/>
            </a:br>
            <a:br>
              <a:rPr lang="hu-HU" b="1" dirty="0"/>
            </a:br>
            <a:br>
              <a:rPr lang="hu-HU" b="1" dirty="0"/>
            </a:br>
            <a:br>
              <a:rPr lang="hu-HU" b="1" dirty="0"/>
            </a:br>
            <a:br>
              <a:rPr lang="hu-HU" b="1" dirty="0"/>
            </a:br>
            <a:br>
              <a:rPr lang="hu-HU" b="1" dirty="0"/>
            </a:br>
            <a:br>
              <a:rPr lang="hu-HU" b="1" dirty="0"/>
            </a:br>
            <a:br>
              <a:rPr lang="hu-HU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31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br>
              <a:rPr lang="hu-HU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31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br>
              <a:rPr lang="hu-HU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u-HU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u-HU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3100" b="1" dirty="0">
                <a:latin typeface="Arial" panose="020B0604020202020204" pitchFamily="34" charset="0"/>
                <a:cs typeface="Arial" panose="020B0604020202020204" pitchFamily="34" charset="0"/>
              </a:rPr>
              <a:t>      2024-2027 új időszak</a:t>
            </a:r>
            <a:br>
              <a:rPr lang="hu-HU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3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hu-HU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3100" b="1" dirty="0">
                <a:latin typeface="Arial" panose="020B0604020202020204" pitchFamily="34" charset="0"/>
                <a:cs typeface="Arial" panose="020B0604020202020204" pitchFamily="34" charset="0"/>
              </a:rPr>
              <a:t>Közösségformáló és élményprogramok támogatása  című helyi felhívás esetében</a:t>
            </a:r>
            <a:br>
              <a:rPr lang="hu-HU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3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hu-HU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u-HU" sz="3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b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Bihar - Sárrét Vidékfejlesztési Egyesület </a:t>
            </a:r>
            <a:b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Szalay-Jakab Noémi vidékfejlesztési referens</a:t>
            </a:r>
            <a:b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u-H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Berettyóújfalu, 2025.03.06.</a:t>
            </a:r>
            <a:b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u-H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Kép 5" descr="leader_log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6760" y="5567680"/>
            <a:ext cx="1066800" cy="1063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9" name="Kép 1">
            <a:extLst>
              <a:ext uri="{FF2B5EF4-FFF2-40B4-BE49-F238E27FC236}">
                <a16:creationId xmlns:a16="http://schemas.microsoft.com/office/drawing/2014/main" id="{51CB8E8E-C8F9-9CED-D2A8-C5F27E5B93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7492"/>
            <a:ext cx="3535680" cy="1052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Kép 1" descr="BIHARSÁRRÉTlogó">
            <a:extLst>
              <a:ext uri="{FF2B5EF4-FFF2-40B4-BE49-F238E27FC236}">
                <a16:creationId xmlns:a16="http://schemas.microsoft.com/office/drawing/2014/main" id="{8830AA8E-393F-A84B-3EE2-129B55351C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0" y="105599"/>
            <a:ext cx="1154008" cy="1154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3564BCA6-B3EC-C49B-301D-C0872DD0AE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35CD4FF6-4A90-4CC6-CD4C-AD69DDD50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2053" name="Kép 3" descr="C:\_privat\_Privat\Dokumentumok\09 KAP\KAP honlap\KAP logók\EU logók\eu_logo_A_01.png">
            <a:extLst>
              <a:ext uri="{FF2B5EF4-FFF2-40B4-BE49-F238E27FC236}">
                <a16:creationId xmlns:a16="http://schemas.microsoft.com/office/drawing/2014/main" id="{476CFB8C-E3AA-B76E-47D9-3012015D13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5496"/>
          <a:stretch>
            <a:fillRect/>
          </a:stretch>
        </p:blipFill>
        <p:spPr bwMode="auto">
          <a:xfrm>
            <a:off x="218440" y="5929310"/>
            <a:ext cx="21209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1907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449409" y="772997"/>
            <a:ext cx="9144000" cy="873179"/>
          </a:xfrm>
        </p:spPr>
        <p:txBody>
          <a:bodyPr>
            <a:normAutofit fontScale="90000"/>
          </a:bodyPr>
          <a:lstStyle/>
          <a:p>
            <a:br>
              <a:rPr lang="hu-H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u-H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u-H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u-H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u-H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u-H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u-H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u-H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u-HU" sz="1600" b="1" dirty="0"/>
            </a:br>
            <a:r>
              <a:rPr lang="hu-HU" sz="2700" b="1" u="sng" dirty="0">
                <a:latin typeface="Arial" panose="020B0604020202020204" pitchFamily="34" charset="0"/>
                <a:cs typeface="Arial" panose="020B0604020202020204" pitchFamily="34" charset="0"/>
              </a:rPr>
              <a:t>Kérjük leendő pályázóinkat, </a:t>
            </a:r>
            <a:br>
              <a:rPr lang="hu-HU" sz="27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700" b="1" u="sng" dirty="0">
                <a:latin typeface="Arial" panose="020B0604020202020204" pitchFamily="34" charset="0"/>
                <a:cs typeface="Arial" panose="020B0604020202020204" pitchFamily="34" charset="0"/>
              </a:rPr>
              <a:t>készítsék elő műveleteiket:</a:t>
            </a:r>
            <a:br>
              <a:rPr lang="hu-HU" sz="27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u-HU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28507" y="1591113"/>
            <a:ext cx="9144000" cy="3973658"/>
          </a:xfrm>
        </p:spPr>
        <p:txBody>
          <a:bodyPr>
            <a:normAutofit/>
          </a:bodyPr>
          <a:lstStyle/>
          <a:p>
            <a:pPr algn="l"/>
            <a:r>
              <a:rPr lang="hu-HU" b="1" dirty="0"/>
              <a:t>           </a:t>
            </a:r>
          </a:p>
          <a:p>
            <a:pPr algn="just"/>
            <a:r>
              <a:rPr lang="hu-HU" dirty="0"/>
              <a:t>-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Legyen határozott, megvalósítható projekttervük.- Körültekintően válasszák ki projektmenedzserüket.- Fogalmazzák meg, milyen probléma megoldását segíti elő a projekt, mi fog változni, mi lesz az eredménye. - Ellenőrizzék le, hogy a megvalósítási hely tulajdonviszonyai rendben vannak-e; - Eszközbeszerzésnél minden esetben szükséges három árajánlat a reális piaci ár igazolásához. (Kizárólagos forgalmazó esetén is!)</a:t>
            </a:r>
          </a:p>
          <a:p>
            <a:pPr algn="just"/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Az előadások anyaga a bsve.hu oldalon feltöltésre kerül.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hu-H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Kép 4" descr="BIHARSÁRRÉTlogó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0959" y="455455"/>
            <a:ext cx="1088801" cy="93551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Kép 5" descr="leader_logo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6508" y="5560633"/>
            <a:ext cx="1209703" cy="96763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ép 3" descr="C:\_privat\_Privat\Dokumentumok\09 KAP\KAP honlap\KAP logók\EU logók\eu_logo_A_01.png">
            <a:extLst>
              <a:ext uri="{FF2B5EF4-FFF2-40B4-BE49-F238E27FC236}">
                <a16:creationId xmlns:a16="http://schemas.microsoft.com/office/drawing/2014/main" id="{B9D944FB-AD40-9501-B760-FA1D37BF44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5496"/>
          <a:stretch>
            <a:fillRect/>
          </a:stretch>
        </p:blipFill>
        <p:spPr bwMode="auto">
          <a:xfrm>
            <a:off x="605789" y="5560633"/>
            <a:ext cx="2385987" cy="742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Kép 1">
            <a:extLst>
              <a:ext uri="{FF2B5EF4-FFF2-40B4-BE49-F238E27FC236}">
                <a16:creationId xmlns:a16="http://schemas.microsoft.com/office/drawing/2014/main" id="{6FE51891-435E-8AB2-9A7E-BFD353143A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06" y="338851"/>
            <a:ext cx="3306134" cy="1052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8564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696791" y="527627"/>
            <a:ext cx="9144000" cy="716062"/>
          </a:xfrm>
        </p:spPr>
        <p:txBody>
          <a:bodyPr>
            <a:noAutofit/>
          </a:bodyPr>
          <a:lstStyle/>
          <a:p>
            <a:b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u-HU" sz="1800" b="1" dirty="0"/>
            </a:br>
            <a:endParaRPr lang="hu-HU" sz="18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1536569"/>
            <a:ext cx="9144000" cy="4204355"/>
          </a:xfrm>
        </p:spPr>
        <p:txBody>
          <a:bodyPr>
            <a:normAutofit lnSpcReduction="10000"/>
          </a:bodyPr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A helyi felhívás elérhető: 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https://kap.gov.hu/leader</a:t>
            </a:r>
            <a:endParaRPr lang="hu-H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u="sng" dirty="0">
                <a:latin typeface="Arial" panose="020B0604020202020204" pitchFamily="34" charset="0"/>
                <a:cs typeface="Arial" panose="020B0604020202020204" pitchFamily="34" charset="0"/>
              </a:rPr>
              <a:t>Ügyfélszolgálatunk elérhetősége:</a:t>
            </a:r>
          </a:p>
          <a:p>
            <a:endParaRPr lang="hu-HU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Cím: 4100 Berettyóújfalu, Kossuth u. 25.</a:t>
            </a:r>
          </a:p>
          <a:p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Hétfő – Csütörtök: 7:30 – 15:00 fogadjuk a hívásokat</a:t>
            </a:r>
          </a:p>
          <a:p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Kiss Gáborné: tel.: +36 30 298 12 34</a:t>
            </a:r>
          </a:p>
          <a:p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Szalay-Jakab Noémi: tel.:  +36 30 330 84 30</a:t>
            </a:r>
          </a:p>
          <a:p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Köszönöm  megtisztelő figyelmüket!</a:t>
            </a:r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  <p:pic>
        <p:nvPicPr>
          <p:cNvPr id="4" name="Kép 3" descr="BIHARSÁRRÉTlogó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6580" y="234223"/>
            <a:ext cx="1221900" cy="100946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Kép 4" descr="leader_logo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6580" y="5559208"/>
            <a:ext cx="1124755" cy="92608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ép 3" descr="C:\_privat\_Privat\Dokumentumok\09 KAP\KAP honlap\KAP logók\EU logók\eu_logo_A_01.png">
            <a:extLst>
              <a:ext uri="{FF2B5EF4-FFF2-40B4-BE49-F238E27FC236}">
                <a16:creationId xmlns:a16="http://schemas.microsoft.com/office/drawing/2014/main" id="{182A6723-B0E4-CA2C-1C0A-8A115D19A6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5496"/>
          <a:stretch>
            <a:fillRect/>
          </a:stretch>
        </p:blipFill>
        <p:spPr bwMode="auto">
          <a:xfrm>
            <a:off x="331006" y="5776207"/>
            <a:ext cx="2385987" cy="742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Kép 1">
            <a:extLst>
              <a:ext uri="{FF2B5EF4-FFF2-40B4-BE49-F238E27FC236}">
                <a16:creationId xmlns:a16="http://schemas.microsoft.com/office/drawing/2014/main" id="{1489393A-619D-9E65-F34D-A435A739FB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93" y="66699"/>
            <a:ext cx="3146595" cy="1052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5739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0C5CA83-DB80-9F0A-6E3A-462D3BE3B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2640" y="365125"/>
            <a:ext cx="6421120" cy="1325563"/>
          </a:xfrm>
        </p:spPr>
        <p:txBody>
          <a:bodyPr>
            <a:normAutofit/>
          </a:bodyPr>
          <a:lstStyle/>
          <a:p>
            <a:r>
              <a:rPr lang="hu-HU" sz="28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2023-2027 </a:t>
            </a:r>
            <a:br>
              <a:rPr lang="hu-H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800" b="1" dirty="0">
                <a:latin typeface="Arial" panose="020B0604020202020204" pitchFamily="34" charset="0"/>
                <a:cs typeface="Arial" panose="020B0604020202020204" pitchFamily="34" charset="0"/>
              </a:rPr>
              <a:t>          programozási időszak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40056EE-7984-25F9-6DD8-486F0D8561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3919"/>
            <a:ext cx="10515600" cy="3440409"/>
          </a:xfrm>
        </p:spPr>
        <p:txBody>
          <a:bodyPr>
            <a:normAutofit lnSpcReduction="10000"/>
          </a:bodyPr>
          <a:lstStyle/>
          <a:p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 Közös Agrárpolitika Stratégia (Továbbiakban: KAP) Terven alapuló LEADER program megvalósítása. </a:t>
            </a:r>
          </a:p>
          <a:p>
            <a:pPr marL="0" indent="0">
              <a:buNone/>
            </a:pP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 Magyarországon működő 105 LEADER Helyi Akciócsoport (HACS).</a:t>
            </a:r>
          </a:p>
          <a:p>
            <a:pPr marL="0" indent="0">
              <a:buNone/>
            </a:pP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A LEADER helyi felhívások a helyi igényekre reagálva készülnek el. </a:t>
            </a:r>
          </a:p>
          <a:p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Új logók a </a:t>
            </a:r>
            <a:r>
              <a:rPr lang="hu-HU" sz="20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bsve.hu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oldalon</a:t>
            </a:r>
          </a:p>
        </p:txBody>
      </p:sp>
      <p:pic>
        <p:nvPicPr>
          <p:cNvPr id="4" name="Kép 1">
            <a:extLst>
              <a:ext uri="{FF2B5EF4-FFF2-40B4-BE49-F238E27FC236}">
                <a16:creationId xmlns:a16="http://schemas.microsoft.com/office/drawing/2014/main" id="{A07FC939-C998-2FB7-BEF8-73E0223626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7491"/>
            <a:ext cx="3352800" cy="1052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Kép 1" descr="BIHARSÁRRÉTlogó">
            <a:extLst>
              <a:ext uri="{FF2B5EF4-FFF2-40B4-BE49-F238E27FC236}">
                <a16:creationId xmlns:a16="http://schemas.microsoft.com/office/drawing/2014/main" id="{236AE6A5-093E-9668-9436-C1158DB90E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1787" y="105598"/>
            <a:ext cx="1154008" cy="1154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Kép 3" descr="C:\_privat\_Privat\Dokumentumok\09 KAP\KAP honlap\KAP logók\EU logók\eu_logo_A_01.png">
            <a:extLst>
              <a:ext uri="{FF2B5EF4-FFF2-40B4-BE49-F238E27FC236}">
                <a16:creationId xmlns:a16="http://schemas.microsoft.com/office/drawing/2014/main" id="{AA7FBE74-1832-D438-D806-7EC0055B8B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5496"/>
          <a:stretch>
            <a:fillRect/>
          </a:stretch>
        </p:blipFill>
        <p:spPr bwMode="auto">
          <a:xfrm>
            <a:off x="261729" y="5907501"/>
            <a:ext cx="2300434" cy="716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Kép 6" descr="leader_logo">
            <a:extLst>
              <a:ext uri="{FF2B5EF4-FFF2-40B4-BE49-F238E27FC236}">
                <a16:creationId xmlns:a16="http://schemas.microsoft.com/office/drawing/2014/main" id="{DC9107B8-53F5-7A0D-4D36-0CF69D4F0EB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3471" y="5645275"/>
            <a:ext cx="1066800" cy="1063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8089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9DBD84F-0DDD-18F2-5A9B-529F89431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1360" y="365125"/>
            <a:ext cx="5415282" cy="1325563"/>
          </a:xfrm>
        </p:spPr>
        <p:txBody>
          <a:bodyPr>
            <a:normAutofit/>
          </a:bodyPr>
          <a:lstStyle/>
          <a:p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Kifejezések, </a:t>
            </a:r>
            <a:b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amelyeket az alábbiak szerint kell            		alkalmazni:</a:t>
            </a:r>
            <a:endParaRPr lang="hu-HU" sz="24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9480879-E6B0-9DCA-F415-6F4463B49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4080"/>
            <a:ext cx="10515600" cy="3743422"/>
          </a:xfrm>
        </p:spPr>
        <p:txBody>
          <a:bodyPr/>
          <a:lstStyle/>
          <a:p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Projekt és pályázat = MŰVELET</a:t>
            </a:r>
          </a:p>
          <a:p>
            <a:pPr marL="0" indent="0">
              <a:buNone/>
            </a:pP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Helyi felhívás és pályázati felhívás = FELHÍVÁS</a:t>
            </a:r>
          </a:p>
          <a:p>
            <a:pPr marL="0" indent="0">
              <a:buNone/>
            </a:pP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Támogatást igénylő és pályázó = KEDVEZMÉNYEZETT</a:t>
            </a:r>
          </a:p>
          <a:p>
            <a:pPr marL="0" indent="0">
              <a:buNone/>
            </a:pP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Általános költségek = Korlátozottan elszámolható költségek</a:t>
            </a:r>
          </a:p>
          <a:p>
            <a:endParaRPr lang="hu-HU" dirty="0"/>
          </a:p>
        </p:txBody>
      </p:sp>
      <p:pic>
        <p:nvPicPr>
          <p:cNvPr id="4" name="Kép 1">
            <a:extLst>
              <a:ext uri="{FF2B5EF4-FFF2-40B4-BE49-F238E27FC236}">
                <a16:creationId xmlns:a16="http://schemas.microsoft.com/office/drawing/2014/main" id="{9DCAC690-9E22-1C10-8EBF-19A57D2DAE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01"/>
            <a:ext cx="3342640" cy="1048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Kép 1" descr="BIHARSÁRRÉTlogó">
            <a:extLst>
              <a:ext uri="{FF2B5EF4-FFF2-40B4-BE49-F238E27FC236}">
                <a16:creationId xmlns:a16="http://schemas.microsoft.com/office/drawing/2014/main" id="{7C229DD3-15BD-85D9-B0F4-44CB8179DE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9867" y="156545"/>
            <a:ext cx="1154008" cy="1154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Kép 3" descr="C:\_privat\_Privat\Dokumentumok\09 KAP\KAP honlap\KAP logók\EU logók\eu_logo_A_01.png">
            <a:extLst>
              <a:ext uri="{FF2B5EF4-FFF2-40B4-BE49-F238E27FC236}">
                <a16:creationId xmlns:a16="http://schemas.microsoft.com/office/drawing/2014/main" id="{25F68B27-FCF4-1E11-A342-1059FB60B2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5496"/>
          <a:stretch>
            <a:fillRect/>
          </a:stretch>
        </p:blipFill>
        <p:spPr bwMode="auto">
          <a:xfrm>
            <a:off x="261729" y="5907501"/>
            <a:ext cx="2300434" cy="716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Kép 6" descr="leader_logo">
            <a:extLst>
              <a:ext uri="{FF2B5EF4-FFF2-40B4-BE49-F238E27FC236}">
                <a16:creationId xmlns:a16="http://schemas.microsoft.com/office/drawing/2014/main" id="{62A906D7-5D7F-DB78-0E13-97024807135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3471" y="5645275"/>
            <a:ext cx="1066800" cy="1063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6428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254524"/>
            <a:ext cx="9144000" cy="724270"/>
          </a:xfrm>
        </p:spPr>
        <p:txBody>
          <a:bodyPr>
            <a:normAutofit fontScale="90000"/>
          </a:bodyPr>
          <a:lstStyle/>
          <a:p>
            <a:br>
              <a:rPr lang="hu-H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u-H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u-H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u-H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u-H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u-HU" sz="2000" b="1" dirty="0"/>
            </a:br>
            <a:br>
              <a:rPr lang="hu-HU" dirty="0"/>
            </a:br>
            <a:br>
              <a:rPr lang="hu-HU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200" b="1" u="sng" dirty="0">
                <a:latin typeface="Arial" panose="020B0604020202020204" pitchFamily="34" charset="0"/>
                <a:cs typeface="Arial" panose="020B0604020202020204" pitchFamily="34" charset="0"/>
              </a:rPr>
              <a:t>Helyi Felhívás és segédletei</a:t>
            </a:r>
            <a:endParaRPr lang="hu-HU" sz="2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1204182"/>
            <a:ext cx="9144000" cy="5378388"/>
          </a:xfrm>
        </p:spPr>
        <p:txBody>
          <a:bodyPr>
            <a:normAutofit/>
          </a:bodyPr>
          <a:lstStyle/>
          <a:p>
            <a:endParaRPr lang="hu-HU" sz="1800" dirty="0"/>
          </a:p>
          <a:p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</a:rPr>
              <a:t>2025.01.22 –én megjelent (társadalmasításra)  első felhívásunk, amely elérhető az alábbi linken:</a:t>
            </a:r>
          </a:p>
          <a:p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https://kap.gov.hu/leader</a:t>
            </a:r>
            <a:endParaRPr lang="hu-H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</a:rPr>
              <a:t>Támogatási kérelmet kizárólag elektronikus úton, ügyfélkapus azonosítást követően, elektronikus felületen :</a:t>
            </a:r>
          </a:p>
          <a:p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http://www.mvh.allamkincstar.gov.hu</a:t>
            </a:r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</a:rPr>
              <a:t>(A feltölteni kívánt </a:t>
            </a:r>
            <a:r>
              <a:rPr lang="hu-HU" sz="1600" dirty="0" err="1">
                <a:latin typeface="Arial" panose="020B0604020202020204" pitchFamily="34" charset="0"/>
                <a:cs typeface="Arial" panose="020B0604020202020204" pitchFamily="34" charset="0"/>
              </a:rPr>
              <a:t>filet</a:t>
            </a:r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</a:rPr>
              <a:t>-t annak tartalma alapján szükséges elnevezni (A támogatási kérelem benyújtásának módja és egyéb feltételei 2.4.))</a:t>
            </a:r>
          </a:p>
          <a:p>
            <a:endParaRPr lang="hu-H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</a:rPr>
              <a:t>Kötelezően megvalósítandó Nyilvánosság biztosítása </a:t>
            </a:r>
          </a:p>
          <a:p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</a:rPr>
              <a:t>Hamarosan: </a:t>
            </a:r>
            <a:r>
              <a:rPr lang="hu-HU" sz="16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kap.gov.hu </a:t>
            </a:r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</a:rPr>
              <a:t>közleményben jelenik meg</a:t>
            </a:r>
          </a:p>
          <a:p>
            <a:endParaRPr lang="hu-H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</a:rPr>
              <a:t>A támogatási kérelem benyújtásakor szükséges csatolandó mellékletek benyújtását segítjük, kötelező tartalmi elemeket tartalmazó sablonokkal.  A benyújtás napjától lesz elérhető:</a:t>
            </a:r>
          </a:p>
          <a:p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6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bsve.hu </a:t>
            </a:r>
          </a:p>
          <a:p>
            <a:endParaRPr lang="hu-HU" sz="1800" u="sng" dirty="0">
              <a:solidFill>
                <a:srgbClr val="0070C0"/>
              </a:solidFill>
            </a:endParaRPr>
          </a:p>
          <a:p>
            <a:endParaRPr lang="hu-HU" sz="1800" u="sng" dirty="0">
              <a:solidFill>
                <a:srgbClr val="0070C0"/>
              </a:solidFill>
            </a:endParaRPr>
          </a:p>
          <a:p>
            <a:endParaRPr lang="hu-HU" sz="1800" u="sng" dirty="0">
              <a:solidFill>
                <a:srgbClr val="0070C0"/>
              </a:solidFill>
            </a:endParaRPr>
          </a:p>
          <a:p>
            <a:endParaRPr lang="hu-HU" sz="1800" dirty="0"/>
          </a:p>
          <a:p>
            <a:endParaRPr lang="hu-HU" sz="1800" dirty="0"/>
          </a:p>
          <a:p>
            <a:endParaRPr lang="hu-HU" sz="1800" dirty="0"/>
          </a:p>
          <a:p>
            <a:endParaRPr lang="hu-HU" sz="1800" dirty="0"/>
          </a:p>
          <a:p>
            <a:endParaRPr lang="hu-HU" sz="1800" dirty="0"/>
          </a:p>
        </p:txBody>
      </p:sp>
      <p:pic>
        <p:nvPicPr>
          <p:cNvPr id="5" name="Kép 4" descr="leader_logo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6743" y="5907501"/>
            <a:ext cx="1154008" cy="81228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Kép 1">
            <a:extLst>
              <a:ext uri="{FF2B5EF4-FFF2-40B4-BE49-F238E27FC236}">
                <a16:creationId xmlns:a16="http://schemas.microsoft.com/office/drawing/2014/main" id="{C0C63CFB-3B84-DAC6-8DDC-CF2C9FA71B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7979"/>
            <a:ext cx="3535680" cy="1052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Kép 1" descr="BIHARSÁRRÉTlogó">
            <a:extLst>
              <a:ext uri="{FF2B5EF4-FFF2-40B4-BE49-F238E27FC236}">
                <a16:creationId xmlns:a16="http://schemas.microsoft.com/office/drawing/2014/main" id="{8FD3888F-714F-6E14-C3DE-90E659607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7419" y="90601"/>
            <a:ext cx="1052115" cy="1052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Kép 3" descr="C:\_privat\_Privat\Dokumentumok\09 KAP\KAP honlap\KAP logók\EU logók\eu_logo_A_01.png">
            <a:extLst>
              <a:ext uri="{FF2B5EF4-FFF2-40B4-BE49-F238E27FC236}">
                <a16:creationId xmlns:a16="http://schemas.microsoft.com/office/drawing/2014/main" id="{556FA826-7EE1-C3C8-D65B-1A5C6BD885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5496"/>
          <a:stretch>
            <a:fillRect/>
          </a:stretch>
        </p:blipFill>
        <p:spPr bwMode="auto">
          <a:xfrm>
            <a:off x="210929" y="6003482"/>
            <a:ext cx="2300434" cy="716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7601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8D55193-8C11-83A6-DA65-9AFC70A0A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840" y="365125"/>
            <a:ext cx="6522720" cy="1325563"/>
          </a:xfrm>
        </p:spPr>
        <p:txBody>
          <a:bodyPr>
            <a:normAutofit/>
          </a:bodyPr>
          <a:lstStyle/>
          <a:p>
            <a:r>
              <a:rPr lang="hu-HU" dirty="0"/>
              <a:t>          </a:t>
            </a: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Segédletek a </a:t>
            </a:r>
            <a:r>
              <a:rPr lang="hu-HU" sz="2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bsve.hu</a:t>
            </a:r>
            <a:r>
              <a:rPr lang="hu-H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oldalon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0674B34-C675-EC50-1141-4C79B419D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3673793"/>
          </a:xfrm>
        </p:spPr>
        <p:txBody>
          <a:bodyPr>
            <a:normAutofit fontScale="92500" lnSpcReduction="20000"/>
          </a:bodyPr>
          <a:lstStyle/>
          <a:p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Árajánlat kötelező tartalmi elemei, példákkal</a:t>
            </a:r>
          </a:p>
          <a:p>
            <a:pPr marL="0" indent="0">
              <a:buNone/>
            </a:pPr>
            <a:endParaRPr lang="hu-H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Tartalmi értékeléshez szükséges nyilatkozat </a:t>
            </a:r>
          </a:p>
          <a:p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A helyi érték térkép a bsve.hu oldalon található</a:t>
            </a:r>
          </a:p>
          <a:p>
            <a:endParaRPr lang="hu-H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Beszámoló kötelező tartalmi elemei</a:t>
            </a:r>
          </a:p>
          <a:p>
            <a:pPr marL="0" indent="0">
              <a:buNone/>
            </a:pPr>
            <a:endParaRPr lang="hu-H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Képviselő testületi kivonat tartalmi elemei (A megvalósítási hely kerüljön bele ÁÚF 6.! )</a:t>
            </a:r>
          </a:p>
          <a:p>
            <a:pPr marL="0" indent="0">
              <a:buNone/>
            </a:pPr>
            <a:endParaRPr lang="hu-H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Ingatlan hozzájáruló nyilatkozat és bérleti szerződés tartalmi elemei, amennyiben eszközbeszerzés is megvalósul</a:t>
            </a:r>
          </a:p>
          <a:p>
            <a:pPr marL="0" indent="0">
              <a:buNone/>
            </a:pPr>
            <a:endParaRPr lang="hu-H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  <p:pic>
        <p:nvPicPr>
          <p:cNvPr id="4" name="Kép 1">
            <a:extLst>
              <a:ext uri="{FF2B5EF4-FFF2-40B4-BE49-F238E27FC236}">
                <a16:creationId xmlns:a16="http://schemas.microsoft.com/office/drawing/2014/main" id="{D2A1406C-8ECD-CC25-1458-4BC7118719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" y="74691"/>
            <a:ext cx="3139440" cy="1052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Kép 1" descr="BIHARSÁRRÉTlogó">
            <a:extLst>
              <a:ext uri="{FF2B5EF4-FFF2-40B4-BE49-F238E27FC236}">
                <a16:creationId xmlns:a16="http://schemas.microsoft.com/office/drawing/2014/main" id="{5C73DDB1-3FA2-B431-D0B2-CF12FECB3C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367" y="129108"/>
            <a:ext cx="1096545" cy="1096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Kép 3" descr="C:\_privat\_Privat\Dokumentumok\09 KAP\KAP honlap\KAP logók\EU logók\eu_logo_A_01.png">
            <a:extLst>
              <a:ext uri="{FF2B5EF4-FFF2-40B4-BE49-F238E27FC236}">
                <a16:creationId xmlns:a16="http://schemas.microsoft.com/office/drawing/2014/main" id="{D6A99277-47CD-6A8E-DB29-EF492C6C4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5496"/>
          <a:stretch>
            <a:fillRect/>
          </a:stretch>
        </p:blipFill>
        <p:spPr bwMode="auto">
          <a:xfrm>
            <a:off x="111761" y="5905668"/>
            <a:ext cx="2306320" cy="718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Kép 6" descr="leader_logo">
            <a:extLst>
              <a:ext uri="{FF2B5EF4-FFF2-40B4-BE49-F238E27FC236}">
                <a16:creationId xmlns:a16="http://schemas.microsoft.com/office/drawing/2014/main" id="{B16275BD-5154-2A4B-6D3F-29AE9CC7531F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4205" y="5829514"/>
            <a:ext cx="1096546" cy="7942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0915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74240" y="975359"/>
            <a:ext cx="7741920" cy="833121"/>
          </a:xfrm>
        </p:spPr>
        <p:txBody>
          <a:bodyPr>
            <a:noAutofit/>
          </a:bodyPr>
          <a:lstStyle/>
          <a:p>
            <a:r>
              <a:rPr lang="hu-HU" sz="2400" b="1" dirty="0">
                <a:latin typeface="+mn-lt"/>
                <a:cs typeface="Arial" panose="020B0604020202020204" pitchFamily="34" charset="0"/>
              </a:rPr>
              <a:t>                         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Pályázatok jogszabályi hátterei                                                    		    a 2023-2027 időszakban:</a:t>
            </a:r>
            <a:b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u-H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08480"/>
            <a:ext cx="10515600" cy="391359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b="1" dirty="0"/>
              <a:t> </a:t>
            </a:r>
            <a:endParaRPr lang="hu-HU" dirty="0"/>
          </a:p>
          <a:p>
            <a:pPr algn="just"/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54/2023. (IX. 13.) AM rendelet a Közös Agrárpolitikából és a nemzeti költségvetésből biztosított agrártámogatások felhasználásának rendjéről: (továbbiakban VHR)</a:t>
            </a:r>
          </a:p>
          <a:p>
            <a:pPr marL="0" indent="0" algn="ctr">
              <a:buNone/>
            </a:pPr>
            <a:r>
              <a:rPr lang="hu-HU" sz="2000" b="1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https://kap.gov.hu/hazaijogszab%C3%A1lyok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ÁLTALÁNOS ÚTMUTATÓ a 2023 - 2027-es programozási időszakban a KAP Stratégiai Terv alapján meghirdetett pályázati felhívásokhoz (ÁÚF): 					                                      </a:t>
            </a:r>
            <a:r>
              <a:rPr lang="hu-HU" sz="2000" b="1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https://kap.gov.hu/auf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 descr="BIHARSÁRRÉTlogó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9152" y="208738"/>
            <a:ext cx="1068314" cy="101656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Kép 4" descr="leader_logo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1661" y="5722070"/>
            <a:ext cx="1068314" cy="9271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ép 1">
            <a:extLst>
              <a:ext uri="{FF2B5EF4-FFF2-40B4-BE49-F238E27FC236}">
                <a16:creationId xmlns:a16="http://schemas.microsoft.com/office/drawing/2014/main" id="{829B8CC3-139E-E7F3-9167-C0A58B1D5B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934" y="166460"/>
            <a:ext cx="3535680" cy="1052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Kép 3" descr="C:\_privat\_Privat\Dokumentumok\09 KAP\KAP honlap\KAP logók\EU logók\eu_logo_A_01.png">
            <a:extLst>
              <a:ext uri="{FF2B5EF4-FFF2-40B4-BE49-F238E27FC236}">
                <a16:creationId xmlns:a16="http://schemas.microsoft.com/office/drawing/2014/main" id="{1C3C9DAE-00C4-95A0-CC5C-4BC8403675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5496"/>
          <a:stretch>
            <a:fillRect/>
          </a:stretch>
        </p:blipFill>
        <p:spPr bwMode="auto">
          <a:xfrm>
            <a:off x="262789" y="5861210"/>
            <a:ext cx="2338171" cy="765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8486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3799"/>
          </a:xfrm>
        </p:spPr>
        <p:txBody>
          <a:bodyPr>
            <a:normAutofit/>
          </a:bodyPr>
          <a:lstStyle/>
          <a:p>
            <a:pPr lvl="0"/>
            <a:r>
              <a:rPr lang="hu-HU" sz="1800" dirty="0">
                <a:latin typeface="+mn-lt"/>
              </a:rPr>
              <a:t>                                                     </a:t>
            </a:r>
            <a:r>
              <a:rPr lang="hu-HU" sz="2800" b="1" u="sng" dirty="0">
                <a:latin typeface="+mn-lt"/>
              </a:rPr>
              <a:t>Elszámolhatósági feltételek: </a:t>
            </a:r>
            <a:endParaRPr lang="hu-HU" sz="2800" b="1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609599"/>
            <a:ext cx="10515600" cy="5883275"/>
          </a:xfrm>
        </p:spPr>
        <p:txBody>
          <a:bodyPr>
            <a:normAutofit fontScale="92500" lnSpcReduction="20000"/>
          </a:bodyPr>
          <a:lstStyle/>
          <a:p>
            <a:pPr lvl="0" algn="just"/>
            <a:endParaRPr lang="hu-HU" sz="1600" dirty="0"/>
          </a:p>
          <a:p>
            <a:pPr lvl="0" algn="just"/>
            <a:endParaRPr lang="hu-HU" sz="1600" dirty="0"/>
          </a:p>
          <a:p>
            <a:pPr marL="0" lvl="1" algn="just">
              <a:spcBef>
                <a:spcPts val="1000"/>
              </a:spcBef>
            </a:pPr>
            <a:r>
              <a:rPr lang="hu-HU" sz="1800" dirty="0"/>
              <a:t>A kifizetési kérelem keretében a kedvezményezett: - ha nem természetes személy, akkor </a:t>
            </a:r>
            <a:r>
              <a:rPr lang="hu-HU" sz="1800" b="1" dirty="0"/>
              <a:t>nem nyújthat be </a:t>
            </a:r>
            <a:r>
              <a:rPr lang="hu-HU" sz="1800" b="1" u="sng" dirty="0"/>
              <a:t>készpénzben</a:t>
            </a:r>
            <a:r>
              <a:rPr lang="hu-HU" sz="1800" b="1" dirty="0"/>
              <a:t>  kiegyenlített elszámoló bizonylatot.</a:t>
            </a:r>
          </a:p>
          <a:p>
            <a:pPr marL="0" indent="0" algn="ctr">
              <a:buNone/>
            </a:pP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Érvénytelen árajánlatnak minősül, amennyiben nem felel meg az alábbi elvárásoknak: ÁÚF 13.2. Árajánlatok kiállításával és érvényességével kapcsolatos elvárásoknak</a:t>
            </a:r>
            <a:endParaRPr lang="hu-HU" sz="1800" dirty="0"/>
          </a:p>
          <a:p>
            <a:pPr algn="just"/>
            <a:r>
              <a:rPr lang="hu-HU" sz="1800" dirty="0"/>
              <a:t> </a:t>
            </a:r>
            <a:r>
              <a:rPr lang="hu-HU" sz="1600" dirty="0"/>
              <a:t>A piaci ár alátámasztásaként </a:t>
            </a:r>
            <a:r>
              <a:rPr lang="hu-HU" sz="1600" b="1" dirty="0"/>
              <a:t>nem fogadható el olyan árajánlat</a:t>
            </a:r>
            <a:r>
              <a:rPr lang="hu-HU" sz="1600" dirty="0"/>
              <a:t>, megrendelő, szerződés, utasítás, egyéb kötelezettségvállalás (a továbbiakban összefoglalóan: szerződés), amely olyan szállítótól származik, </a:t>
            </a:r>
            <a:r>
              <a:rPr lang="hu-HU" sz="1600" b="1" dirty="0"/>
              <a:t>amelyben a kedvezményezett vagy kedvezményezett tulajdonosa </a:t>
            </a:r>
            <a:r>
              <a:rPr lang="hu-HU" sz="1600" dirty="0"/>
              <a:t>(irányító vagy felügyeleti szerve), </a:t>
            </a:r>
            <a:r>
              <a:rPr lang="hu-HU" sz="1600" b="1" dirty="0"/>
              <a:t>annak tagja, a szervezet nevében nyilatkozattételre, képviseletre jogosult személy, ezen személy</a:t>
            </a:r>
            <a:r>
              <a:rPr lang="hu-HU" sz="1600" dirty="0"/>
              <a:t> a Polgári Törvénykönyvről szóló 2013. évi V. törvény (a továbbiakban: Ptk.) 8:1 § (1) bekezdés 2. pontja szerinti </a:t>
            </a:r>
            <a:r>
              <a:rPr lang="hu-HU" sz="1600" b="1" dirty="0"/>
              <a:t>hozzátartozója, tulajdonosi, fenntartói, vagyonkezelői, irányítási, képviseleti, munkáltatói, vagy kinevezési jogokat gyakorol, vagy fordítva</a:t>
            </a:r>
            <a:r>
              <a:rPr lang="hu-HU" sz="1600" dirty="0"/>
              <a:t>, amely olyan szállítótól származik, amelynek tulajdonosa (irányító vagy felügyeleti szerve), annak tagja, a szervezet nevében nyilatkozattételre, képviseletre jogosult személy, ezen személy Ptk. 8:1. § (1) bekezdés 2. pontja szerinti hozzátartozója a kedvezményezett szervezetében vagy a másik ajánlattevő szervezetében tulajdonosi, fenntartói, vagyonkezelői, irányítási, képviseleti, munkáltatói vagy kinevezési jogokat gyakorol. </a:t>
            </a:r>
            <a:r>
              <a:rPr lang="hu-HU" sz="1600" b="1" dirty="0"/>
              <a:t>Nem független továbbá az ajánlattevő, ha a támogatást igénylő, illetve kedvezményezett vagy másik ajánlattevő vonatkozásában partner vagy kapcsolt vállalkozásnak minősül. </a:t>
            </a:r>
            <a:r>
              <a:rPr lang="hu-HU" sz="1600" dirty="0"/>
              <a:t>Továbbá érvénytelen ajánlat sem felel meg alátámasztó dokumentumként. Az előírás betartása a kedvezményezett felelőssége. Forgalmazó alatt nem kizárólagosan magyar forgalmazó értendő. </a:t>
            </a:r>
            <a:r>
              <a:rPr lang="hu-HU" sz="1600" b="1" dirty="0"/>
              <a:t>Szolgáltatás</a:t>
            </a:r>
            <a:r>
              <a:rPr lang="hu-HU" sz="1600" dirty="0"/>
              <a:t> vásárlása esetén (hatósági igazgatási, szolgáltatási díjak, illetékek, közjegyzői díj, könyvvizsgálat, projektmenedzsment, projekt-előkészítés kivétel) </a:t>
            </a:r>
            <a:r>
              <a:rPr lang="hu-HU" sz="1600" b="1" dirty="0"/>
              <a:t>három</a:t>
            </a:r>
            <a:r>
              <a:rPr lang="hu-HU" sz="1600" dirty="0"/>
              <a:t> árajánlat benyújtása szükséges.</a:t>
            </a:r>
          </a:p>
          <a:p>
            <a:pPr lvl="0" algn="just"/>
            <a:r>
              <a:rPr lang="hu-HU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Az árajánlat kibocsátójának az árajánlat kibocsátásának időpontjában rendelkeznie kell az árajánlatban foglalt cselekmény végzéséhez szükséges bejelentett és bejegyzett – </a:t>
            </a:r>
            <a:r>
              <a:rPr lang="hu-HU" sz="1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TEÁOR</a:t>
            </a:r>
            <a:r>
              <a:rPr lang="hu-HU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szerinti – tevékenységgel.</a:t>
            </a:r>
            <a:endParaRPr lang="hu-HU" sz="1600" dirty="0"/>
          </a:p>
          <a:p>
            <a:pPr lvl="0" algn="just"/>
            <a:r>
              <a:rPr lang="hu-HU" sz="1600" dirty="0"/>
              <a:t>Törekedjenek magyar árajánlat adóra. Amennyiben külföldi, az áfa fizetési kötelességgel számolni kell abban az esetben is, ha nem áfakörös a pályázó. Ha mégis külföldi, hivatalos fordítás szükséges. Átváltás a kiállítás napján MNB középárfolyamon.</a:t>
            </a:r>
          </a:p>
          <a:p>
            <a:pPr lvl="0"/>
            <a:endParaRPr lang="hu-HU" sz="1600" dirty="0"/>
          </a:p>
          <a:p>
            <a:pPr marL="0" lvl="0" indent="0" algn="ctr">
              <a:buNone/>
            </a:pPr>
            <a:r>
              <a:rPr lang="hu-HU" sz="1600" b="1" dirty="0"/>
              <a:t>MINDEN ESETBEN SZÜKSÉGES A HÁROM ÁRAJÁNLAT! KIZÁRÓLAGOS FORGALMAZÓ ESETÉN IS!</a:t>
            </a:r>
            <a:br>
              <a:rPr lang="hu-HU" sz="1600" b="1" dirty="0"/>
            </a:br>
            <a:endParaRPr lang="hu-HU" sz="1600" b="1" dirty="0"/>
          </a:p>
          <a:p>
            <a:endParaRPr lang="hu-HU" dirty="0"/>
          </a:p>
        </p:txBody>
      </p:sp>
      <p:pic>
        <p:nvPicPr>
          <p:cNvPr id="4" name="Kép 3" descr="BIHARSÁRRÉTlogó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9097" y="245696"/>
            <a:ext cx="1086800" cy="96139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Kép 4" descr="leader_logo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9097" y="5750560"/>
            <a:ext cx="1086800" cy="79218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ép 1">
            <a:extLst>
              <a:ext uri="{FF2B5EF4-FFF2-40B4-BE49-F238E27FC236}">
                <a16:creationId xmlns:a16="http://schemas.microsoft.com/office/drawing/2014/main" id="{F11E4147-3780-C95A-8C0E-AB3C895472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103" y="154979"/>
            <a:ext cx="2854960" cy="1052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Kép 3" descr="C:\_privat\_Privat\Dokumentumok\09 KAP\KAP honlap\KAP logók\EU logók\eu_logo_A_01.png">
            <a:extLst>
              <a:ext uri="{FF2B5EF4-FFF2-40B4-BE49-F238E27FC236}">
                <a16:creationId xmlns:a16="http://schemas.microsoft.com/office/drawing/2014/main" id="{29ABA9A1-2150-2D52-B8CF-D7CF9AD145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5496"/>
          <a:stretch>
            <a:fillRect/>
          </a:stretch>
        </p:blipFill>
        <p:spPr bwMode="auto">
          <a:xfrm>
            <a:off x="262789" y="5861210"/>
            <a:ext cx="2338171" cy="765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7670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60608" y="365126"/>
            <a:ext cx="10993192" cy="898066"/>
          </a:xfrm>
        </p:spPr>
        <p:txBody>
          <a:bodyPr>
            <a:normAutofit fontScale="90000"/>
          </a:bodyPr>
          <a:lstStyle/>
          <a:p>
            <a:pPr algn="ctr"/>
            <a:r>
              <a:rPr lang="hu-HU" sz="2000" b="1" dirty="0"/>
              <a:t>        </a:t>
            </a:r>
            <a:r>
              <a:rPr lang="hu-HU" sz="2000" b="1" dirty="0">
                <a:latin typeface="+mn-lt"/>
              </a:rPr>
              <a:t>LEADER hozzáadott érték </a:t>
            </a:r>
            <a:br>
              <a:rPr lang="hu-HU" sz="2000" b="1" dirty="0">
                <a:latin typeface="+mn-lt"/>
              </a:rPr>
            </a:br>
            <a:br>
              <a:rPr lang="hu-HU" sz="2000" b="1" u="sng" dirty="0">
                <a:latin typeface="+mn-lt"/>
              </a:rPr>
            </a:br>
            <a:endParaRPr lang="hu-HU" sz="2000" b="1" dirty="0"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368093"/>
            <a:ext cx="10515600" cy="44129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1800" dirty="0"/>
              <a:t> A</a:t>
            </a:r>
            <a:r>
              <a:rPr lang="hu-HU" sz="1800" dirty="0">
                <a:latin typeface="+mn-lt"/>
              </a:rPr>
              <a:t> helyi felhívás 4. sz. melléklete</a:t>
            </a:r>
            <a:endParaRPr lang="hu-HU" sz="1800" dirty="0"/>
          </a:p>
          <a:p>
            <a:pPr marL="0" indent="0" algn="just">
              <a:buNone/>
            </a:pPr>
            <a:endParaRPr lang="hu-HU" sz="1800" dirty="0"/>
          </a:p>
          <a:p>
            <a:pPr algn="just"/>
            <a:r>
              <a:rPr lang="hu-HU" sz="1800" dirty="0"/>
              <a:t>A LEADER hozzáadott értéke a LEADER-módszer megfelelő alkalmazásával elért előnyöket foglalja magába, összehasonlítva azokkal az előnyökkel, amelyek a módszer alkalmazása nélkül is elérhetőek lettek volna. </a:t>
            </a:r>
          </a:p>
          <a:p>
            <a:pPr marL="0" indent="0" algn="just">
              <a:buNone/>
            </a:pPr>
            <a:endParaRPr lang="hu-HU" sz="1800" dirty="0"/>
          </a:p>
          <a:p>
            <a:pPr algn="just"/>
            <a:r>
              <a:rPr lang="hu-HU" sz="1800" dirty="0"/>
              <a:t>Jogalap: EU 2021/2115 Végrehajtási rendelet 2. cikke.</a:t>
            </a:r>
          </a:p>
          <a:p>
            <a:pPr marL="0" indent="0" algn="just">
              <a:buNone/>
            </a:pPr>
            <a:endParaRPr lang="hu-HU" sz="1800" dirty="0"/>
          </a:p>
          <a:p>
            <a:pPr algn="just"/>
            <a:r>
              <a:rPr lang="hu-HU" sz="1800" dirty="0"/>
              <a:t>A hozzáadott értéknek minden támogatott művelet esetében igazoltnak kell lennie, kiemelten fontos a műveletek, </a:t>
            </a:r>
            <a:r>
              <a:rPr lang="hu-HU" sz="1800" b="1" dirty="0"/>
              <a:t>projekttervek </a:t>
            </a:r>
            <a:r>
              <a:rPr lang="hu-HU" sz="1800" dirty="0"/>
              <a:t>megfelelő kidolgozottsága. Annak érdekében, hogy a LEADER hozzáadott értéke értékelhető legyen a HACS-ok által, fontos, hogy a pályázati anyagokban is egyértelműem megjelenjenek olyan elemek, melyek mérhetővé teszik azt. </a:t>
            </a:r>
          </a:p>
          <a:p>
            <a:pPr marL="0" indent="0" algn="just">
              <a:buNone/>
            </a:pPr>
            <a:endParaRPr lang="hu-HU" sz="1800" dirty="0"/>
          </a:p>
          <a:p>
            <a:pPr algn="just"/>
            <a:endParaRPr lang="hu-HU" sz="1800" dirty="0"/>
          </a:p>
        </p:txBody>
      </p:sp>
      <p:pic>
        <p:nvPicPr>
          <p:cNvPr id="4" name="Kép 3" descr="BIHARSÁRRÉTlogó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3673" y="89997"/>
            <a:ext cx="995353" cy="1048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Kép 4" descr="leader_logo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1918" y="5818486"/>
            <a:ext cx="995353" cy="89806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ép 3" descr="C:\_privat\_Privat\Dokumentumok\09 KAP\KAP honlap\KAP logók\EU logók\eu_logo_A_01.png">
            <a:extLst>
              <a:ext uri="{FF2B5EF4-FFF2-40B4-BE49-F238E27FC236}">
                <a16:creationId xmlns:a16="http://schemas.microsoft.com/office/drawing/2014/main" id="{59A5E59E-835B-75B1-9CA2-A525BE7B90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5496"/>
          <a:stretch>
            <a:fillRect/>
          </a:stretch>
        </p:blipFill>
        <p:spPr bwMode="auto">
          <a:xfrm>
            <a:off x="268936" y="5940589"/>
            <a:ext cx="2385987" cy="706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Kép 1">
            <a:extLst>
              <a:ext uri="{FF2B5EF4-FFF2-40B4-BE49-F238E27FC236}">
                <a16:creationId xmlns:a16="http://schemas.microsoft.com/office/drawing/2014/main" id="{602DFE11-C658-F6DF-3C2D-3933C75DAF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935" y="211076"/>
            <a:ext cx="2905665" cy="1052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8777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06880" y="365125"/>
            <a:ext cx="8016240" cy="2205355"/>
          </a:xfrm>
        </p:spPr>
        <p:txBody>
          <a:bodyPr>
            <a:normAutofit/>
          </a:bodyPr>
          <a:lstStyle/>
          <a:p>
            <a:r>
              <a:rPr lang="hu-HU" dirty="0"/>
              <a:t>	     </a:t>
            </a: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Tartalmi értékelési szempontot érintő          	         Helyi érték térkép a bsve.hu oldalon</a:t>
            </a:r>
            <a:b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b="1" dirty="0"/>
              <a:t>                     </a:t>
            </a:r>
            <a:endParaRPr lang="hu-HU" sz="2800" b="1" u="sng" dirty="0"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055462"/>
            <a:ext cx="10515600" cy="3533416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Amennyiben az önkormányzat új helyi értéket kíván megjelentetni a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https://bsve.hu/bsve-helyi-ertek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oldalon, kérjük elektronikus formában a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jakab.noemi@bsve.hu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címre megküldeni </a:t>
            </a:r>
          </a:p>
          <a:p>
            <a:pPr marL="0" indent="0" algn="ctr">
              <a:buNone/>
            </a:pP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2025.03.31-ig.</a:t>
            </a:r>
          </a:p>
          <a:p>
            <a:pPr marL="0" indent="0" algn="just">
              <a:buNone/>
            </a:pPr>
            <a:endParaRPr lang="hu-H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hu-HU" sz="1800" u="sng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18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800" u="sng" dirty="0" err="1">
                <a:latin typeface="Arial" panose="020B0604020202020204" pitchFamily="34" charset="0"/>
                <a:cs typeface="Arial" panose="020B0604020202020204" pitchFamily="34" charset="0"/>
              </a:rPr>
              <a:t>megjele</a:t>
            </a:r>
            <a:r>
              <a:rPr lang="hu-HU" sz="1800" u="sng" dirty="0" err="1">
                <a:latin typeface="Arial" panose="020B0604020202020204" pitchFamily="34" charset="0"/>
                <a:cs typeface="Arial" panose="020B0604020202020204" pitchFamily="34" charset="0"/>
              </a:rPr>
              <a:t>nés</a:t>
            </a:r>
            <a:r>
              <a:rPr lang="hu-HU" sz="1800" u="sng" dirty="0">
                <a:latin typeface="Arial" panose="020B0604020202020204" pitchFamily="34" charset="0"/>
                <a:cs typeface="Arial" panose="020B0604020202020204" pitchFamily="34" charset="0"/>
              </a:rPr>
              <a:t> feltétele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buFontTx/>
              <a:buChar char="-"/>
            </a:pP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Megnevezés, leírás a helyi értékről</a:t>
            </a:r>
          </a:p>
          <a:p>
            <a:pPr algn="just">
              <a:buFontTx/>
              <a:buChar char="-"/>
            </a:pP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Elérhetőség </a:t>
            </a:r>
          </a:p>
          <a:p>
            <a:pPr algn="just">
              <a:buFontTx/>
              <a:buChar char="-"/>
            </a:pP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Fotó/k</a:t>
            </a:r>
          </a:p>
          <a:p>
            <a:pPr marL="0" indent="0" algn="ctr">
              <a:buNone/>
            </a:pP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hu-HU" dirty="0"/>
          </a:p>
        </p:txBody>
      </p:sp>
      <p:pic>
        <p:nvPicPr>
          <p:cNvPr id="4" name="Kép 3" descr="BIHARSÁRRÉTlogó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2252" y="185150"/>
            <a:ext cx="1223095" cy="10957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Kép 4" descr="leader_logo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1976" y="5629079"/>
            <a:ext cx="1273371" cy="109576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ép 3" descr="C:\_privat\_Privat\Dokumentumok\09 KAP\KAP honlap\KAP logók\EU logók\eu_logo_A_01.png">
            <a:extLst>
              <a:ext uri="{FF2B5EF4-FFF2-40B4-BE49-F238E27FC236}">
                <a16:creationId xmlns:a16="http://schemas.microsoft.com/office/drawing/2014/main" id="{AD96679C-2921-B5D0-758F-BDA2182690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5496"/>
          <a:stretch>
            <a:fillRect/>
          </a:stretch>
        </p:blipFill>
        <p:spPr bwMode="auto">
          <a:xfrm>
            <a:off x="226653" y="5779077"/>
            <a:ext cx="2385987" cy="742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Kép 1">
            <a:extLst>
              <a:ext uri="{FF2B5EF4-FFF2-40B4-BE49-F238E27FC236}">
                <a16:creationId xmlns:a16="http://schemas.microsoft.com/office/drawing/2014/main" id="{0D1C4840-B306-C14C-80AC-5BA864FCDA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" y="154979"/>
            <a:ext cx="3281680" cy="1052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1396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3005</TotalTime>
  <Words>1106</Words>
  <Application>Microsoft Office PowerPoint</Application>
  <PresentationFormat>Szélesvásznú</PresentationFormat>
  <Paragraphs>102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                         2024-2027 új időszak   Közösségformáló és élményprogramok támogatása  című helyi felhívás esetében   </vt:lpstr>
      <vt:lpstr>                    2023-2027            programozási időszak</vt:lpstr>
      <vt:lpstr>                     Kifejezések,  amelyeket az alábbiak szerint kell              alkalmazni:</vt:lpstr>
      <vt:lpstr>        Helyi Felhívás és segédletei</vt:lpstr>
      <vt:lpstr>          Segédletek a bsve.hu oldalon </vt:lpstr>
      <vt:lpstr>                          Pályázatok jogszabályi hátterei                                                          a 2023-2027 időszakban:   </vt:lpstr>
      <vt:lpstr>                                                     Elszámolhatósági feltételek: </vt:lpstr>
      <vt:lpstr>        LEADER hozzáadott érték   </vt:lpstr>
      <vt:lpstr>      Tartalmi értékelési szempontot érintő                    Helyi érték térkép a bsve.hu oldalon                      </vt:lpstr>
      <vt:lpstr>         Kérjük leendő pályázóinkat,  készítsék elő műveleteiket: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 FELHÍVÁSOK    2014-2020 Tájérték alapú turisztikai fejlesztések  VP6-19.2.1.-11-5-17</dc:title>
  <dc:creator>Noémi</dc:creator>
  <cp:lastModifiedBy>Noemi</cp:lastModifiedBy>
  <cp:revision>197</cp:revision>
  <cp:lastPrinted>2025-02-11T07:36:42Z</cp:lastPrinted>
  <dcterms:created xsi:type="dcterms:W3CDTF">2017-11-06T10:20:10Z</dcterms:created>
  <dcterms:modified xsi:type="dcterms:W3CDTF">2025-03-05T10:21:31Z</dcterms:modified>
</cp:coreProperties>
</file>